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650" r:id="rId2"/>
    <p:sldMasterId id="2147483711" r:id="rId3"/>
    <p:sldMasterId id="2147483721" r:id="rId4"/>
    <p:sldMasterId id="2147483734" r:id="rId5"/>
    <p:sldMasterId id="2147483694" r:id="rId6"/>
    <p:sldMasterId id="2147483868" r:id="rId7"/>
    <p:sldMasterId id="2147483776" r:id="rId8"/>
    <p:sldMasterId id="2147483874" r:id="rId9"/>
  </p:sldMasterIdLst>
  <p:notesMasterIdLst>
    <p:notesMasterId r:id="rId22"/>
  </p:notesMasterIdLst>
  <p:sldIdLst>
    <p:sldId id="257" r:id="rId10"/>
    <p:sldId id="298" r:id="rId11"/>
    <p:sldId id="299" r:id="rId12"/>
    <p:sldId id="1473757547" r:id="rId13"/>
    <p:sldId id="262" r:id="rId14"/>
    <p:sldId id="263" r:id="rId15"/>
    <p:sldId id="1473757549" r:id="rId16"/>
    <p:sldId id="265" r:id="rId17"/>
    <p:sldId id="1473757550" r:id="rId18"/>
    <p:sldId id="1473757548" r:id="rId19"/>
    <p:sldId id="1473757551" r:id="rId20"/>
    <p:sldId id="285"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FB7"/>
    <a:srgbClr val="439195"/>
    <a:srgbClr val="33CCCC"/>
    <a:srgbClr val="FFFFFF"/>
    <a:srgbClr val="83C4C7"/>
    <a:srgbClr val="35AA6F"/>
    <a:srgbClr val="A6EDED"/>
    <a:srgbClr val="E74F56"/>
    <a:srgbClr val="000000"/>
    <a:srgbClr val="6F0F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6640" autoAdjust="0"/>
  </p:normalViewPr>
  <p:slideViewPr>
    <p:cSldViewPr snapToGrid="0">
      <p:cViewPr varScale="1">
        <p:scale>
          <a:sx n="64" d="100"/>
          <a:sy n="64" d="100"/>
        </p:scale>
        <p:origin x="1339" y="62"/>
      </p:cViewPr>
      <p:guideLst/>
    </p:cSldViewPr>
  </p:slideViewPr>
  <p:notesTextViewPr>
    <p:cViewPr>
      <p:scale>
        <a:sx n="1" d="1"/>
        <a:sy n="1" d="1"/>
      </p:scale>
      <p:origin x="0" y="0"/>
    </p:cViewPr>
  </p:notesTextViewPr>
  <p:sorterViewPr>
    <p:cViewPr>
      <p:scale>
        <a:sx n="100" d="100"/>
        <a:sy n="100" d="100"/>
      </p:scale>
      <p:origin x="0" y="-124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D547F-10DB-4DF2-9690-DB3FD2BEC248}" type="datetimeFigureOut">
              <a:rPr lang="fr-FR" smtClean="0"/>
              <a:t>05/04/2023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45473-F90E-4E68-A952-EF22C401F02C}" type="slidenum">
              <a:rPr lang="fr-FR" smtClean="0"/>
              <a:t>‹N°›</a:t>
            </a:fld>
            <a:endParaRPr lang="fr-FR"/>
          </a:p>
        </p:txBody>
      </p:sp>
    </p:spTree>
    <p:extLst>
      <p:ext uri="{BB962C8B-B14F-4D97-AF65-F5344CB8AC3E}">
        <p14:creationId xmlns:p14="http://schemas.microsoft.com/office/powerpoint/2010/main" val="8036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 agents sur 10 pratiquent le télétravail</a:t>
            </a:r>
          </a:p>
          <a:p>
            <a:r>
              <a:rPr lang="fr-FR" dirty="0"/>
              <a:t>27% des enseignants qui télétravaillent le font 3 jours par semaine VS 8% pour les agents</a:t>
            </a:r>
          </a:p>
          <a:p>
            <a:r>
              <a:rPr lang="fr-FR" dirty="0"/>
              <a:t>Attention 80% d’entre eux ne veulent pas passer au 100% télétravail</a:t>
            </a:r>
          </a:p>
        </p:txBody>
      </p:sp>
      <p:sp>
        <p:nvSpPr>
          <p:cNvPr id="4" name="Espace réservé du numéro de diapositive 3"/>
          <p:cNvSpPr>
            <a:spLocks noGrp="1"/>
          </p:cNvSpPr>
          <p:nvPr>
            <p:ph type="sldNum" sz="quarter" idx="5"/>
          </p:nvPr>
        </p:nvSpPr>
        <p:spPr/>
        <p:txBody>
          <a:bodyPr/>
          <a:lstStyle/>
          <a:p>
            <a:fld id="{9F345473-F90E-4E68-A952-EF22C401F02C}" type="slidenum">
              <a:rPr lang="fr-FR" smtClean="0"/>
              <a:t>4</a:t>
            </a:fld>
            <a:endParaRPr lang="fr-FR"/>
          </a:p>
        </p:txBody>
      </p:sp>
    </p:spTree>
    <p:extLst>
      <p:ext uri="{BB962C8B-B14F-4D97-AF65-F5344CB8AC3E}">
        <p14:creationId xmlns:p14="http://schemas.microsoft.com/office/powerpoint/2010/main" val="70251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Myriad Pro" panose="020B0503030403020204"/>
              </a:rPr>
              <a:t>La moitié donne une note de 9 ou 10!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Myriad Pro" panose="020B0503030403020204"/>
              </a:rPr>
              <a:t>À noter pas de différence IDF/province -&gt; métro vs voiture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Myriad Pro" panose="020B0503030403020204"/>
              </a:rPr>
              <a:t>2 trajets vs 4 trajets</a:t>
            </a:r>
          </a:p>
          <a:p>
            <a:r>
              <a:rPr lang="fr-FR" dirty="0"/>
              <a:t>4 avantages cités en moyenne !!</a:t>
            </a:r>
          </a:p>
          <a:p>
            <a:r>
              <a:rPr lang="fr-FR" dirty="0"/>
              <a:t>&gt;&gt; environnement plus calme 56%</a:t>
            </a:r>
          </a:p>
          <a:p>
            <a:r>
              <a:rPr lang="fr-FR" dirty="0"/>
              <a:t>&gt;&gt; meilleur équilibre vie pro / vie perso 50%</a:t>
            </a:r>
          </a:p>
          <a:p>
            <a:r>
              <a:rPr lang="fr-FR" dirty="0"/>
              <a:t>&gt;&gt; économie frais de transport 47%</a:t>
            </a:r>
          </a:p>
        </p:txBody>
      </p:sp>
      <p:sp>
        <p:nvSpPr>
          <p:cNvPr id="4" name="Espace réservé du numéro de diapositive 3"/>
          <p:cNvSpPr>
            <a:spLocks noGrp="1"/>
          </p:cNvSpPr>
          <p:nvPr>
            <p:ph type="sldNum" sz="quarter" idx="5"/>
          </p:nvPr>
        </p:nvSpPr>
        <p:spPr/>
        <p:txBody>
          <a:bodyPr/>
          <a:lstStyle/>
          <a:p>
            <a:fld id="{9F345473-F90E-4E68-A952-EF22C401F02C}" type="slidenum">
              <a:rPr lang="fr-FR" smtClean="0"/>
              <a:t>5</a:t>
            </a:fld>
            <a:endParaRPr lang="fr-FR"/>
          </a:p>
        </p:txBody>
      </p:sp>
    </p:spTree>
    <p:extLst>
      <p:ext uri="{BB962C8B-B14F-4D97-AF65-F5344CB8AC3E}">
        <p14:creationId xmlns:p14="http://schemas.microsoft.com/office/powerpoint/2010/main" val="351111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Télétravail est bénéfique pour les agents ET pour les employeurs</a:t>
            </a:r>
          </a:p>
          <a:p>
            <a:r>
              <a:rPr lang="fr-FR" dirty="0"/>
              <a:t>Les seniors encore « à l’ancienne », des jeunes plus agiles d’où la nécessité de proposer le télétravail pour attirer la génération Y et Z</a:t>
            </a:r>
          </a:p>
        </p:txBody>
      </p:sp>
      <p:sp>
        <p:nvSpPr>
          <p:cNvPr id="4" name="Espace réservé du numéro de diapositive 3"/>
          <p:cNvSpPr>
            <a:spLocks noGrp="1"/>
          </p:cNvSpPr>
          <p:nvPr>
            <p:ph type="sldNum" sz="quarter" idx="5"/>
          </p:nvPr>
        </p:nvSpPr>
        <p:spPr/>
        <p:txBody>
          <a:bodyPr/>
          <a:lstStyle/>
          <a:p>
            <a:fld id="{9F345473-F90E-4E68-A952-EF22C401F02C}" type="slidenum">
              <a:rPr lang="fr-FR" smtClean="0"/>
              <a:t>6</a:t>
            </a:fld>
            <a:endParaRPr lang="fr-FR"/>
          </a:p>
        </p:txBody>
      </p:sp>
    </p:spTree>
    <p:extLst>
      <p:ext uri="{BB962C8B-B14F-4D97-AF65-F5344CB8AC3E}">
        <p14:creationId xmlns:p14="http://schemas.microsoft.com/office/powerpoint/2010/main" val="236248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3/10 pratiquent le télétravail -&gt; et on l’a vu ils en sont très satisfaits</a:t>
            </a:r>
          </a:p>
          <a:p>
            <a:r>
              <a:rPr lang="fr-FR" dirty="0"/>
              <a:t>10% ne pratiquent pas le télétravail -&gt; Principal raison : ils préfèrent venir sur site (60%)</a:t>
            </a:r>
          </a:p>
          <a:p>
            <a:r>
              <a:rPr lang="fr-FR" dirty="0"/>
              <a:t>3/10 souhaiteraient pratiquer le télétravail -&gt; </a:t>
            </a:r>
          </a:p>
        </p:txBody>
      </p:sp>
      <p:sp>
        <p:nvSpPr>
          <p:cNvPr id="4" name="Espace réservé du numéro de diapositive 3"/>
          <p:cNvSpPr>
            <a:spLocks noGrp="1"/>
          </p:cNvSpPr>
          <p:nvPr>
            <p:ph type="sldNum" sz="quarter" idx="5"/>
          </p:nvPr>
        </p:nvSpPr>
        <p:spPr/>
        <p:txBody>
          <a:bodyPr/>
          <a:lstStyle/>
          <a:p>
            <a:fld id="{9F345473-F90E-4E68-A952-EF22C401F02C}" type="slidenum">
              <a:rPr lang="fr-FR" smtClean="0"/>
              <a:t>7</a:t>
            </a:fld>
            <a:endParaRPr lang="fr-FR"/>
          </a:p>
        </p:txBody>
      </p:sp>
    </p:spTree>
    <p:extLst>
      <p:ext uri="{BB962C8B-B14F-4D97-AF65-F5344CB8AC3E}">
        <p14:creationId xmlns:p14="http://schemas.microsoft.com/office/powerpoint/2010/main" val="299195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Agents et usagers, des perceptions inégales sur la dématérialisation du service 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Décalage de perception sur les critères de rapidité et de fiabilité</a:t>
            </a:r>
          </a:p>
        </p:txBody>
      </p:sp>
      <p:sp>
        <p:nvSpPr>
          <p:cNvPr id="4" name="Espace réservé du numéro de diapositive 3"/>
          <p:cNvSpPr>
            <a:spLocks noGrp="1"/>
          </p:cNvSpPr>
          <p:nvPr>
            <p:ph type="sldNum" sz="quarter" idx="5"/>
          </p:nvPr>
        </p:nvSpPr>
        <p:spPr/>
        <p:txBody>
          <a:bodyPr/>
          <a:lstStyle/>
          <a:p>
            <a:fld id="{9F345473-F90E-4E68-A952-EF22C401F02C}" type="slidenum">
              <a:rPr lang="fr-FR" smtClean="0"/>
              <a:t>10</a:t>
            </a:fld>
            <a:endParaRPr lang="fr-FR"/>
          </a:p>
        </p:txBody>
      </p:sp>
    </p:spTree>
    <p:extLst>
      <p:ext uri="{BB962C8B-B14F-4D97-AF65-F5344CB8AC3E}">
        <p14:creationId xmlns:p14="http://schemas.microsoft.com/office/powerpoint/2010/main" val="2387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moins de 35 ans ont systématiquement une perception plus positive</a:t>
            </a:r>
          </a:p>
          <a:p>
            <a:r>
              <a:rPr lang="fr-FR" dirty="0"/>
              <a:t>C’est le sens de l’histoire : des prestations qui peuvent se faire de plus en plus de façon digitale </a:t>
            </a:r>
          </a:p>
          <a:p>
            <a:r>
              <a:rPr lang="fr-FR" dirty="0"/>
              <a:t>Une exception : le service hospitalier</a:t>
            </a:r>
          </a:p>
        </p:txBody>
      </p:sp>
      <p:sp>
        <p:nvSpPr>
          <p:cNvPr id="4" name="Espace réservé du numéro de diapositive 3"/>
          <p:cNvSpPr>
            <a:spLocks noGrp="1"/>
          </p:cNvSpPr>
          <p:nvPr>
            <p:ph type="sldNum" sz="quarter" idx="5"/>
          </p:nvPr>
        </p:nvSpPr>
        <p:spPr/>
        <p:txBody>
          <a:bodyPr/>
          <a:lstStyle/>
          <a:p>
            <a:fld id="{9F345473-F90E-4E68-A952-EF22C401F02C}" type="slidenum">
              <a:rPr lang="fr-FR" smtClean="0"/>
              <a:t>11</a:t>
            </a:fld>
            <a:endParaRPr lang="fr-FR"/>
          </a:p>
        </p:txBody>
      </p:sp>
    </p:spTree>
    <p:extLst>
      <p:ext uri="{BB962C8B-B14F-4D97-AF65-F5344CB8AC3E}">
        <p14:creationId xmlns:p14="http://schemas.microsoft.com/office/powerpoint/2010/main" val="346645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twitter.com/opinionway" TargetMode="External"/><Relationship Id="rId7" Type="http://schemas.openxmlformats.org/officeDocument/2006/relationships/hyperlink" Target="https://www.facebook.com/opinion.way" TargetMode="External"/><Relationship Id="rId2" Type="http://schemas.openxmlformats.org/officeDocument/2006/relationships/hyperlink" Target="https://www.opinion-way.com/fr/mediatheque/newsletter.html" TargetMode="External"/><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hyperlink" Target="https://www.linkedin.com/company/opinionway" TargetMode="External"/><Relationship Id="rId4" Type="http://schemas.openxmlformats.org/officeDocument/2006/relationships/image" Target="../media/image13.png"/><Relationship Id="rId9"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texte 18">
            <a:extLst>
              <a:ext uri="{FF2B5EF4-FFF2-40B4-BE49-F238E27FC236}">
                <a16:creationId xmlns:a16="http://schemas.microsoft.com/office/drawing/2014/main" id="{3763F3FE-EC53-4D65-9CD0-037C573E8B2F}"/>
              </a:ext>
            </a:extLst>
          </p:cNvPr>
          <p:cNvSpPr>
            <a:spLocks noGrp="1"/>
          </p:cNvSpPr>
          <p:nvPr>
            <p:ph type="body" sz="quarter" idx="10"/>
          </p:nvPr>
        </p:nvSpPr>
        <p:spPr>
          <a:xfrm>
            <a:off x="952500" y="2720676"/>
            <a:ext cx="5435600" cy="1333500"/>
          </a:xfrm>
          <a:prstGeom prst="rect">
            <a:avLst/>
          </a:prstGeom>
        </p:spPr>
        <p:txBody>
          <a:bodyPr lIns="0" rIns="0" anchor="ctr" anchorCtr="0"/>
          <a:lstStyle>
            <a:lvl1pPr marL="0" indent="0" algn="r">
              <a:buNone/>
              <a:defRPr sz="3000" b="1"/>
            </a:lvl1pPr>
            <a:lvl2pPr marL="457200" indent="0">
              <a:buNone/>
              <a:defRPr/>
            </a:lvl2pPr>
          </a:lstStyle>
          <a:p>
            <a:pPr lvl="0"/>
            <a:r>
              <a:rPr lang="fr-FR" dirty="0"/>
              <a:t>Cliquez pour modifier les styles du texte du masque</a:t>
            </a:r>
          </a:p>
        </p:txBody>
      </p:sp>
      <p:sp>
        <p:nvSpPr>
          <p:cNvPr id="6" name="Espace réservé pour une image  20">
            <a:extLst>
              <a:ext uri="{FF2B5EF4-FFF2-40B4-BE49-F238E27FC236}">
                <a16:creationId xmlns:a16="http://schemas.microsoft.com/office/drawing/2014/main" id="{BDD46E76-5C4A-42C6-9952-658EA1F603D2}"/>
              </a:ext>
            </a:extLst>
          </p:cNvPr>
          <p:cNvSpPr>
            <a:spLocks noGrp="1"/>
          </p:cNvSpPr>
          <p:nvPr>
            <p:ph type="pic" sz="quarter" idx="11"/>
          </p:nvPr>
        </p:nvSpPr>
        <p:spPr>
          <a:xfrm>
            <a:off x="4563374" y="1831676"/>
            <a:ext cx="1824726" cy="812800"/>
          </a:xfrm>
          <a:prstGeom prst="rect">
            <a:avLst/>
          </a:prstGeom>
          <a:solidFill>
            <a:schemeClr val="bg1">
              <a:lumMod val="95000"/>
            </a:schemeClr>
          </a:solidFill>
        </p:spPr>
        <p:txBody>
          <a:bodyPr/>
          <a:lstStyle>
            <a:lvl1pPr>
              <a:defRPr sz="1100"/>
            </a:lvl1pPr>
          </a:lstStyle>
          <a:p>
            <a:endParaRPr lang="fr-FR" dirty="0"/>
          </a:p>
        </p:txBody>
      </p:sp>
      <p:sp>
        <p:nvSpPr>
          <p:cNvPr id="7" name="Espace réservé du texte 18">
            <a:extLst>
              <a:ext uri="{FF2B5EF4-FFF2-40B4-BE49-F238E27FC236}">
                <a16:creationId xmlns:a16="http://schemas.microsoft.com/office/drawing/2014/main" id="{FB78C21E-4D50-467D-8793-04580727549A}"/>
              </a:ext>
            </a:extLst>
          </p:cNvPr>
          <p:cNvSpPr>
            <a:spLocks noGrp="1"/>
          </p:cNvSpPr>
          <p:nvPr>
            <p:ph type="body" sz="quarter" idx="12" hasCustomPrompt="1"/>
          </p:nvPr>
        </p:nvSpPr>
        <p:spPr>
          <a:xfrm>
            <a:off x="952500" y="4333576"/>
            <a:ext cx="5435600" cy="482600"/>
          </a:xfrm>
          <a:prstGeom prst="rect">
            <a:avLst/>
          </a:prstGeom>
        </p:spPr>
        <p:txBody>
          <a:bodyPr lIns="0" rIns="0" anchor="ctr" anchorCtr="0"/>
          <a:lstStyle>
            <a:lvl1pPr marL="0" indent="0" algn="r">
              <a:buNone/>
              <a:defRPr sz="1600" b="0"/>
            </a:lvl1pPr>
            <a:lvl2pPr marL="457200" indent="0">
              <a:buNone/>
              <a:defRPr/>
            </a:lvl2pPr>
          </a:lstStyle>
          <a:p>
            <a:pPr lvl="0"/>
            <a:r>
              <a:rPr lang="fr-FR" dirty="0"/>
              <a:t>Date | Nature du doc</a:t>
            </a:r>
          </a:p>
        </p:txBody>
      </p:sp>
      <p:sp>
        <p:nvSpPr>
          <p:cNvPr id="8" name="Espace réservé pour une image  47">
            <a:extLst>
              <a:ext uri="{FF2B5EF4-FFF2-40B4-BE49-F238E27FC236}">
                <a16:creationId xmlns:a16="http://schemas.microsoft.com/office/drawing/2014/main" id="{E7039C90-D02C-435D-8EDB-862CF25C715B}"/>
              </a:ext>
            </a:extLst>
          </p:cNvPr>
          <p:cNvSpPr>
            <a:spLocks noGrp="1"/>
          </p:cNvSpPr>
          <p:nvPr>
            <p:ph type="pic" sz="quarter" idx="13"/>
          </p:nvPr>
        </p:nvSpPr>
        <p:spPr>
          <a:xfrm>
            <a:off x="7518964" y="157932"/>
            <a:ext cx="4673036" cy="6700069"/>
          </a:xfrm>
          <a:custGeom>
            <a:avLst/>
            <a:gdLst>
              <a:gd name="connsiteX0" fmla="*/ 675300 w 4673036"/>
              <a:gd name="connsiteY0" fmla="*/ 2007625 h 6700069"/>
              <a:gd name="connsiteX1" fmla="*/ 897447 w 4673036"/>
              <a:gd name="connsiteY1" fmla="*/ 2229772 h 6700069"/>
              <a:gd name="connsiteX2" fmla="*/ 675300 w 4673036"/>
              <a:gd name="connsiteY2" fmla="*/ 2451919 h 6700069"/>
              <a:gd name="connsiteX3" fmla="*/ 453153 w 4673036"/>
              <a:gd name="connsiteY3" fmla="*/ 2229772 h 6700069"/>
              <a:gd name="connsiteX4" fmla="*/ 675300 w 4673036"/>
              <a:gd name="connsiteY4" fmla="*/ 2007625 h 6700069"/>
              <a:gd name="connsiteX5" fmla="*/ 2408850 w 4673036"/>
              <a:gd name="connsiteY5" fmla="*/ 1036075 h 6700069"/>
              <a:gd name="connsiteX6" fmla="*/ 2630997 w 4673036"/>
              <a:gd name="connsiteY6" fmla="*/ 1258223 h 6700069"/>
              <a:gd name="connsiteX7" fmla="*/ 2408850 w 4673036"/>
              <a:gd name="connsiteY7" fmla="*/ 1480370 h 6700069"/>
              <a:gd name="connsiteX8" fmla="*/ 2186703 w 4673036"/>
              <a:gd name="connsiteY8" fmla="*/ 1258223 h 6700069"/>
              <a:gd name="connsiteX9" fmla="*/ 2408850 w 4673036"/>
              <a:gd name="connsiteY9" fmla="*/ 1036075 h 6700069"/>
              <a:gd name="connsiteX10" fmla="*/ 4338740 w 4673036"/>
              <a:gd name="connsiteY10" fmla="*/ 707307 h 6700069"/>
              <a:gd name="connsiteX11" fmla="*/ 4579851 w 4673036"/>
              <a:gd name="connsiteY11" fmla="*/ 755985 h 6700069"/>
              <a:gd name="connsiteX12" fmla="*/ 4673036 w 4673036"/>
              <a:gd name="connsiteY12" fmla="*/ 806565 h 6700069"/>
              <a:gd name="connsiteX13" fmla="*/ 4673036 w 4673036"/>
              <a:gd name="connsiteY13" fmla="*/ 1386689 h 6700069"/>
              <a:gd name="connsiteX14" fmla="*/ 4673036 w 4673036"/>
              <a:gd name="connsiteY14" fmla="*/ 1387519 h 6700069"/>
              <a:gd name="connsiteX15" fmla="*/ 4673036 w 4673036"/>
              <a:gd name="connsiteY15" fmla="*/ 1846915 h 6700069"/>
              <a:gd name="connsiteX16" fmla="*/ 4671376 w 4673036"/>
              <a:gd name="connsiteY16" fmla="*/ 1847816 h 6700069"/>
              <a:gd name="connsiteX17" fmla="*/ 4670634 w 4673036"/>
              <a:gd name="connsiteY17" fmla="*/ 2053361 h 6700069"/>
              <a:gd name="connsiteX18" fmla="*/ 4673036 w 4673036"/>
              <a:gd name="connsiteY18" fmla="*/ 2053422 h 6700069"/>
              <a:gd name="connsiteX19" fmla="*/ 4673036 w 4673036"/>
              <a:gd name="connsiteY19" fmla="*/ 6700069 h 6700069"/>
              <a:gd name="connsiteX20" fmla="*/ 0 w 4673036"/>
              <a:gd name="connsiteY20" fmla="*/ 6700069 h 6700069"/>
              <a:gd name="connsiteX21" fmla="*/ 5512 w 4673036"/>
              <a:gd name="connsiteY21" fmla="*/ 6482045 h 6700069"/>
              <a:gd name="connsiteX22" fmla="*/ 1774848 w 4673036"/>
              <a:gd name="connsiteY22" fmla="*/ 3057820 h 6700069"/>
              <a:gd name="connsiteX23" fmla="*/ 1851339 w 4673036"/>
              <a:gd name="connsiteY23" fmla="*/ 3002911 h 6700069"/>
              <a:gd name="connsiteX24" fmla="*/ 1444380 w 4673036"/>
              <a:gd name="connsiteY24" fmla="*/ 2470852 h 6700069"/>
              <a:gd name="connsiteX25" fmla="*/ 1557544 w 4673036"/>
              <a:gd name="connsiteY25" fmla="*/ 2385561 h 6700069"/>
              <a:gd name="connsiteX26" fmla="*/ 1686256 w 4673036"/>
              <a:gd name="connsiteY26" fmla="*/ 2297688 h 6700069"/>
              <a:gd name="connsiteX27" fmla="*/ 1673908 w 4673036"/>
              <a:gd name="connsiteY27" fmla="*/ 2289363 h 6700069"/>
              <a:gd name="connsiteX28" fmla="*/ 1596153 w 4673036"/>
              <a:gd name="connsiteY28" fmla="*/ 2101647 h 6700069"/>
              <a:gd name="connsiteX29" fmla="*/ 1599880 w 4673036"/>
              <a:gd name="connsiteY29" fmla="*/ 2064672 h 6700069"/>
              <a:gd name="connsiteX30" fmla="*/ 1476938 w 4673036"/>
              <a:gd name="connsiteY30" fmla="*/ 2077065 h 6700069"/>
              <a:gd name="connsiteX31" fmla="*/ 963295 w 4673036"/>
              <a:gd name="connsiteY31" fmla="*/ 1803964 h 6700069"/>
              <a:gd name="connsiteX32" fmla="*/ 935594 w 4673036"/>
              <a:gd name="connsiteY32" fmla="*/ 1752929 h 6700069"/>
              <a:gd name="connsiteX33" fmla="*/ 890074 w 4673036"/>
              <a:gd name="connsiteY33" fmla="*/ 1757517 h 6700069"/>
              <a:gd name="connsiteX34" fmla="*/ 624603 w 4673036"/>
              <a:gd name="connsiteY34" fmla="*/ 1492046 h 6700069"/>
              <a:gd name="connsiteX35" fmla="*/ 890074 w 4673036"/>
              <a:gd name="connsiteY35" fmla="*/ 1226575 h 6700069"/>
              <a:gd name="connsiteX36" fmla="*/ 902668 w 4673036"/>
              <a:gd name="connsiteY36" fmla="*/ 1227845 h 6700069"/>
              <a:gd name="connsiteX37" fmla="*/ 906183 w 4673036"/>
              <a:gd name="connsiteY37" fmla="*/ 1216522 h 6700069"/>
              <a:gd name="connsiteX38" fmla="*/ 1476938 w 4673036"/>
              <a:gd name="connsiteY38" fmla="*/ 838200 h 6700069"/>
              <a:gd name="connsiteX39" fmla="*/ 2096371 w 4673036"/>
              <a:gd name="connsiteY39" fmla="*/ 1457633 h 6700069"/>
              <a:gd name="connsiteX40" fmla="*/ 1990581 w 4673036"/>
              <a:gd name="connsiteY40" fmla="*/ 1803964 h 6700069"/>
              <a:gd name="connsiteX41" fmla="*/ 1950495 w 4673036"/>
              <a:gd name="connsiteY41" fmla="*/ 1852549 h 6700069"/>
              <a:gd name="connsiteX42" fmla="*/ 1964958 w 4673036"/>
              <a:gd name="connsiteY42" fmla="*/ 1857038 h 6700069"/>
              <a:gd name="connsiteX43" fmla="*/ 2106233 w 4673036"/>
              <a:gd name="connsiteY43" fmla="*/ 1998314 h 6700069"/>
              <a:gd name="connsiteX44" fmla="*/ 2117745 w 4673036"/>
              <a:gd name="connsiteY44" fmla="*/ 2035398 h 6700069"/>
              <a:gd name="connsiteX45" fmla="*/ 2204575 w 4673036"/>
              <a:gd name="connsiteY45" fmla="*/ 1987497 h 6700069"/>
              <a:gd name="connsiteX46" fmla="*/ 2491395 w 4673036"/>
              <a:gd name="connsiteY46" fmla="*/ 1848839 h 6700069"/>
              <a:gd name="connsiteX47" fmla="*/ 2756970 w 4673036"/>
              <a:gd name="connsiteY47" fmla="*/ 1739624 h 6700069"/>
              <a:gd name="connsiteX48" fmla="*/ 2728019 w 4673036"/>
              <a:gd name="connsiteY48" fmla="*/ 1720104 h 6700069"/>
              <a:gd name="connsiteX49" fmla="*/ 2662953 w 4673036"/>
              <a:gd name="connsiteY49" fmla="*/ 1563022 h 6700069"/>
              <a:gd name="connsiteX50" fmla="*/ 2885100 w 4673036"/>
              <a:gd name="connsiteY50" fmla="*/ 1340875 h 6700069"/>
              <a:gd name="connsiteX51" fmla="*/ 3107247 w 4673036"/>
              <a:gd name="connsiteY51" fmla="*/ 1563022 h 6700069"/>
              <a:gd name="connsiteX52" fmla="*/ 3102734 w 4673036"/>
              <a:gd name="connsiteY52" fmla="*/ 1607792 h 6700069"/>
              <a:gd name="connsiteX53" fmla="*/ 3098605 w 4673036"/>
              <a:gd name="connsiteY53" fmla="*/ 1621093 h 6700069"/>
              <a:gd name="connsiteX54" fmla="*/ 3404657 w 4673036"/>
              <a:gd name="connsiteY54" fmla="*/ 1536857 h 6700069"/>
              <a:gd name="connsiteX55" fmla="*/ 3737575 w 4673036"/>
              <a:gd name="connsiteY55" fmla="*/ 1469887 h 6700069"/>
              <a:gd name="connsiteX56" fmla="*/ 3731892 w 4673036"/>
              <a:gd name="connsiteY56" fmla="*/ 1451577 h 6700069"/>
              <a:gd name="connsiteX57" fmla="*/ 3719307 w 4673036"/>
              <a:gd name="connsiteY57" fmla="*/ 1326740 h 6700069"/>
              <a:gd name="connsiteX58" fmla="*/ 4338740 w 4673036"/>
              <a:gd name="connsiteY58" fmla="*/ 707307 h 6700069"/>
              <a:gd name="connsiteX59" fmla="*/ 2395024 w 4673036"/>
              <a:gd name="connsiteY59" fmla="*/ 369326 h 6700069"/>
              <a:gd name="connsiteX60" fmla="*/ 2660495 w 4673036"/>
              <a:gd name="connsiteY60" fmla="*/ 634796 h 6700069"/>
              <a:gd name="connsiteX61" fmla="*/ 2395024 w 4673036"/>
              <a:gd name="connsiteY61" fmla="*/ 900268 h 6700069"/>
              <a:gd name="connsiteX62" fmla="*/ 2129553 w 4673036"/>
              <a:gd name="connsiteY62" fmla="*/ 634796 h 6700069"/>
              <a:gd name="connsiteX63" fmla="*/ 2395024 w 4673036"/>
              <a:gd name="connsiteY63" fmla="*/ 369326 h 6700069"/>
              <a:gd name="connsiteX64" fmla="*/ 4156353 w 4673036"/>
              <a:gd name="connsiteY64" fmla="*/ 121675 h 6700069"/>
              <a:gd name="connsiteX65" fmla="*/ 4354353 w 4673036"/>
              <a:gd name="connsiteY65" fmla="*/ 319675 h 6700069"/>
              <a:gd name="connsiteX66" fmla="*/ 4156353 w 4673036"/>
              <a:gd name="connsiteY66" fmla="*/ 517675 h 6700069"/>
              <a:gd name="connsiteX67" fmla="*/ 3958353 w 4673036"/>
              <a:gd name="connsiteY67" fmla="*/ 319675 h 6700069"/>
              <a:gd name="connsiteX68" fmla="*/ 4156353 w 4673036"/>
              <a:gd name="connsiteY68" fmla="*/ 121675 h 6700069"/>
              <a:gd name="connsiteX69" fmla="*/ 3394843 w 4673036"/>
              <a:gd name="connsiteY69" fmla="*/ 0 h 6700069"/>
              <a:gd name="connsiteX70" fmla="*/ 3660314 w 4673036"/>
              <a:gd name="connsiteY70" fmla="*/ 265471 h 6700069"/>
              <a:gd name="connsiteX71" fmla="*/ 3498176 w 4673036"/>
              <a:gd name="connsiteY71" fmla="*/ 510080 h 6700069"/>
              <a:gd name="connsiteX72" fmla="*/ 3483828 w 4673036"/>
              <a:gd name="connsiteY72" fmla="*/ 514534 h 6700069"/>
              <a:gd name="connsiteX73" fmla="*/ 3492211 w 4673036"/>
              <a:gd name="connsiteY73" fmla="*/ 521450 h 6700069"/>
              <a:gd name="connsiteX74" fmla="*/ 3609923 w 4673036"/>
              <a:gd name="connsiteY74" fmla="*/ 805632 h 6700069"/>
              <a:gd name="connsiteX75" fmla="*/ 3208029 w 4673036"/>
              <a:gd name="connsiteY75" fmla="*/ 1207526 h 6700069"/>
              <a:gd name="connsiteX76" fmla="*/ 2806135 w 4673036"/>
              <a:gd name="connsiteY76" fmla="*/ 805632 h 6700069"/>
              <a:gd name="connsiteX77" fmla="*/ 3127033 w 4673036"/>
              <a:gd name="connsiteY77" fmla="*/ 411903 h 6700069"/>
              <a:gd name="connsiteX78" fmla="*/ 3171210 w 4673036"/>
              <a:gd name="connsiteY78" fmla="*/ 407450 h 6700069"/>
              <a:gd name="connsiteX79" fmla="*/ 3150234 w 4673036"/>
              <a:gd name="connsiteY79" fmla="*/ 368804 h 6700069"/>
              <a:gd name="connsiteX80" fmla="*/ 3129372 w 4673036"/>
              <a:gd name="connsiteY80" fmla="*/ 265471 h 6700069"/>
              <a:gd name="connsiteX81" fmla="*/ 3394843 w 4673036"/>
              <a:gd name="connsiteY81" fmla="*/ 0 h 670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673036" h="6700069">
                <a:moveTo>
                  <a:pt x="675300" y="2007625"/>
                </a:moveTo>
                <a:cubicBezTo>
                  <a:pt x="797988" y="2007625"/>
                  <a:pt x="897447" y="2107085"/>
                  <a:pt x="897447" y="2229772"/>
                </a:cubicBezTo>
                <a:cubicBezTo>
                  <a:pt x="897447" y="2352460"/>
                  <a:pt x="797988" y="2451919"/>
                  <a:pt x="675300" y="2451919"/>
                </a:cubicBezTo>
                <a:cubicBezTo>
                  <a:pt x="552612" y="2451919"/>
                  <a:pt x="453153" y="2352460"/>
                  <a:pt x="453153" y="2229772"/>
                </a:cubicBezTo>
                <a:cubicBezTo>
                  <a:pt x="453153" y="2107085"/>
                  <a:pt x="552612" y="2007625"/>
                  <a:pt x="675300" y="2007625"/>
                </a:cubicBezTo>
                <a:close/>
                <a:moveTo>
                  <a:pt x="2408850" y="1036075"/>
                </a:moveTo>
                <a:cubicBezTo>
                  <a:pt x="2531538" y="1036075"/>
                  <a:pt x="2630997" y="1135534"/>
                  <a:pt x="2630997" y="1258223"/>
                </a:cubicBezTo>
                <a:cubicBezTo>
                  <a:pt x="2630997" y="1380911"/>
                  <a:pt x="2531538" y="1480370"/>
                  <a:pt x="2408850" y="1480370"/>
                </a:cubicBezTo>
                <a:cubicBezTo>
                  <a:pt x="2286162" y="1480370"/>
                  <a:pt x="2186703" y="1380911"/>
                  <a:pt x="2186703" y="1258223"/>
                </a:cubicBezTo>
                <a:cubicBezTo>
                  <a:pt x="2186703" y="1135534"/>
                  <a:pt x="2286162" y="1036075"/>
                  <a:pt x="2408850" y="1036075"/>
                </a:cubicBezTo>
                <a:close/>
                <a:moveTo>
                  <a:pt x="4338740" y="707307"/>
                </a:moveTo>
                <a:cubicBezTo>
                  <a:pt x="4424266" y="707307"/>
                  <a:pt x="4505743" y="724640"/>
                  <a:pt x="4579851" y="755985"/>
                </a:cubicBezTo>
                <a:lnTo>
                  <a:pt x="4673036" y="806565"/>
                </a:lnTo>
                <a:lnTo>
                  <a:pt x="4673036" y="1386689"/>
                </a:lnTo>
                <a:lnTo>
                  <a:pt x="4673036" y="1387519"/>
                </a:lnTo>
                <a:lnTo>
                  <a:pt x="4673036" y="1846915"/>
                </a:lnTo>
                <a:lnTo>
                  <a:pt x="4671376" y="1847816"/>
                </a:lnTo>
                <a:lnTo>
                  <a:pt x="4670634" y="2053361"/>
                </a:lnTo>
                <a:lnTo>
                  <a:pt x="4673036" y="2053422"/>
                </a:lnTo>
                <a:lnTo>
                  <a:pt x="4673036" y="6700069"/>
                </a:lnTo>
                <a:lnTo>
                  <a:pt x="0" y="6700069"/>
                </a:lnTo>
                <a:lnTo>
                  <a:pt x="5512" y="6482045"/>
                </a:lnTo>
                <a:cubicBezTo>
                  <a:pt x="75853" y="5094379"/>
                  <a:pt x="752046" y="3866556"/>
                  <a:pt x="1774848" y="3057820"/>
                </a:cubicBezTo>
                <a:lnTo>
                  <a:pt x="1851339" y="3002911"/>
                </a:lnTo>
                <a:lnTo>
                  <a:pt x="1444380" y="2470852"/>
                </a:lnTo>
                <a:lnTo>
                  <a:pt x="1557544" y="2385561"/>
                </a:lnTo>
                <a:lnTo>
                  <a:pt x="1686256" y="2297688"/>
                </a:lnTo>
                <a:lnTo>
                  <a:pt x="1673908" y="2289363"/>
                </a:lnTo>
                <a:cubicBezTo>
                  <a:pt x="1625867" y="2241323"/>
                  <a:pt x="1596153" y="2174955"/>
                  <a:pt x="1596153" y="2101647"/>
                </a:cubicBezTo>
                <a:lnTo>
                  <a:pt x="1599880" y="2064672"/>
                </a:lnTo>
                <a:lnTo>
                  <a:pt x="1476938" y="2077065"/>
                </a:lnTo>
                <a:cubicBezTo>
                  <a:pt x="1263124" y="2077065"/>
                  <a:pt x="1074611" y="1968734"/>
                  <a:pt x="963295" y="1803964"/>
                </a:cubicBezTo>
                <a:lnTo>
                  <a:pt x="935594" y="1752929"/>
                </a:lnTo>
                <a:lnTo>
                  <a:pt x="890074" y="1757517"/>
                </a:lnTo>
                <a:cubicBezTo>
                  <a:pt x="743458" y="1757517"/>
                  <a:pt x="624603" y="1638663"/>
                  <a:pt x="624603" y="1492046"/>
                </a:cubicBezTo>
                <a:cubicBezTo>
                  <a:pt x="624603" y="1345430"/>
                  <a:pt x="743458" y="1226575"/>
                  <a:pt x="890074" y="1226575"/>
                </a:cubicBezTo>
                <a:lnTo>
                  <a:pt x="902668" y="1227845"/>
                </a:lnTo>
                <a:lnTo>
                  <a:pt x="906183" y="1216522"/>
                </a:lnTo>
                <a:cubicBezTo>
                  <a:pt x="1000218" y="994198"/>
                  <a:pt x="1220361" y="838200"/>
                  <a:pt x="1476938" y="838200"/>
                </a:cubicBezTo>
                <a:cubicBezTo>
                  <a:pt x="1819041" y="838200"/>
                  <a:pt x="2096371" y="1115530"/>
                  <a:pt x="2096371" y="1457633"/>
                </a:cubicBezTo>
                <a:cubicBezTo>
                  <a:pt x="2096371" y="1585922"/>
                  <a:pt x="2057372" y="1705102"/>
                  <a:pt x="1990581" y="1803964"/>
                </a:cubicBezTo>
                <a:lnTo>
                  <a:pt x="1950495" y="1852549"/>
                </a:lnTo>
                <a:lnTo>
                  <a:pt x="1964958" y="1857038"/>
                </a:lnTo>
                <a:cubicBezTo>
                  <a:pt x="2028479" y="1883905"/>
                  <a:pt x="2079366" y="1934792"/>
                  <a:pt x="2106233" y="1998314"/>
                </a:cubicBezTo>
                <a:lnTo>
                  <a:pt x="2117745" y="2035398"/>
                </a:lnTo>
                <a:lnTo>
                  <a:pt x="2204575" y="1987497"/>
                </a:lnTo>
                <a:cubicBezTo>
                  <a:pt x="2298577" y="1938528"/>
                  <a:pt x="2394218" y="1892274"/>
                  <a:pt x="2491395" y="1848839"/>
                </a:cubicBezTo>
                <a:lnTo>
                  <a:pt x="2756970" y="1739624"/>
                </a:lnTo>
                <a:lnTo>
                  <a:pt x="2728019" y="1720104"/>
                </a:lnTo>
                <a:cubicBezTo>
                  <a:pt x="2687818" y="1679903"/>
                  <a:pt x="2662953" y="1624366"/>
                  <a:pt x="2662953" y="1563022"/>
                </a:cubicBezTo>
                <a:cubicBezTo>
                  <a:pt x="2662953" y="1440334"/>
                  <a:pt x="2762412" y="1340875"/>
                  <a:pt x="2885100" y="1340875"/>
                </a:cubicBezTo>
                <a:cubicBezTo>
                  <a:pt x="3007788" y="1340875"/>
                  <a:pt x="3107247" y="1440334"/>
                  <a:pt x="3107247" y="1563022"/>
                </a:cubicBezTo>
                <a:cubicBezTo>
                  <a:pt x="3107247" y="1578358"/>
                  <a:pt x="3105693" y="1593331"/>
                  <a:pt x="3102734" y="1607792"/>
                </a:cubicBezTo>
                <a:lnTo>
                  <a:pt x="3098605" y="1621093"/>
                </a:lnTo>
                <a:lnTo>
                  <a:pt x="3404657" y="1536857"/>
                </a:lnTo>
                <a:lnTo>
                  <a:pt x="3737575" y="1469887"/>
                </a:lnTo>
                <a:lnTo>
                  <a:pt x="3731892" y="1451577"/>
                </a:lnTo>
                <a:cubicBezTo>
                  <a:pt x="3723640" y="1411254"/>
                  <a:pt x="3719307" y="1369503"/>
                  <a:pt x="3719307" y="1326740"/>
                </a:cubicBezTo>
                <a:cubicBezTo>
                  <a:pt x="3719307" y="984637"/>
                  <a:pt x="3996637" y="707307"/>
                  <a:pt x="4338740" y="707307"/>
                </a:cubicBezTo>
                <a:close/>
                <a:moveTo>
                  <a:pt x="2395024" y="369326"/>
                </a:moveTo>
                <a:cubicBezTo>
                  <a:pt x="2541640" y="369326"/>
                  <a:pt x="2660495" y="488181"/>
                  <a:pt x="2660495" y="634796"/>
                </a:cubicBezTo>
                <a:cubicBezTo>
                  <a:pt x="2660495" y="781412"/>
                  <a:pt x="2541640" y="900268"/>
                  <a:pt x="2395024" y="900268"/>
                </a:cubicBezTo>
                <a:cubicBezTo>
                  <a:pt x="2248408" y="900268"/>
                  <a:pt x="2129553" y="781412"/>
                  <a:pt x="2129553" y="634796"/>
                </a:cubicBezTo>
                <a:cubicBezTo>
                  <a:pt x="2129553" y="488181"/>
                  <a:pt x="2248408" y="369326"/>
                  <a:pt x="2395024" y="369326"/>
                </a:cubicBezTo>
                <a:close/>
                <a:moveTo>
                  <a:pt x="4156353" y="121675"/>
                </a:moveTo>
                <a:cubicBezTo>
                  <a:pt x="4265705" y="121675"/>
                  <a:pt x="4354353" y="210323"/>
                  <a:pt x="4354353" y="319675"/>
                </a:cubicBezTo>
                <a:cubicBezTo>
                  <a:pt x="4354353" y="429027"/>
                  <a:pt x="4265705" y="517675"/>
                  <a:pt x="4156353" y="517675"/>
                </a:cubicBezTo>
                <a:cubicBezTo>
                  <a:pt x="4047001" y="517675"/>
                  <a:pt x="3958353" y="429027"/>
                  <a:pt x="3958353" y="319675"/>
                </a:cubicBezTo>
                <a:cubicBezTo>
                  <a:pt x="3958353" y="210323"/>
                  <a:pt x="4047001" y="121675"/>
                  <a:pt x="4156353" y="121675"/>
                </a:cubicBezTo>
                <a:close/>
                <a:moveTo>
                  <a:pt x="3394843" y="0"/>
                </a:moveTo>
                <a:cubicBezTo>
                  <a:pt x="3541459" y="0"/>
                  <a:pt x="3660314" y="118855"/>
                  <a:pt x="3660314" y="265471"/>
                </a:cubicBezTo>
                <a:cubicBezTo>
                  <a:pt x="3660314" y="375433"/>
                  <a:pt x="3593458" y="469779"/>
                  <a:pt x="3498176" y="510080"/>
                </a:cubicBezTo>
                <a:lnTo>
                  <a:pt x="3483828" y="514534"/>
                </a:lnTo>
                <a:lnTo>
                  <a:pt x="3492211" y="521450"/>
                </a:lnTo>
                <a:cubicBezTo>
                  <a:pt x="3564939" y="594178"/>
                  <a:pt x="3609923" y="694652"/>
                  <a:pt x="3609923" y="805632"/>
                </a:cubicBezTo>
                <a:cubicBezTo>
                  <a:pt x="3609923" y="1027592"/>
                  <a:pt x="3429989" y="1207526"/>
                  <a:pt x="3208029" y="1207526"/>
                </a:cubicBezTo>
                <a:cubicBezTo>
                  <a:pt x="2986069" y="1207526"/>
                  <a:pt x="2806135" y="1027592"/>
                  <a:pt x="2806135" y="805632"/>
                </a:cubicBezTo>
                <a:cubicBezTo>
                  <a:pt x="2806135" y="611417"/>
                  <a:pt x="2943897" y="449378"/>
                  <a:pt x="3127033" y="411903"/>
                </a:cubicBezTo>
                <a:lnTo>
                  <a:pt x="3171210" y="407450"/>
                </a:lnTo>
                <a:lnTo>
                  <a:pt x="3150234" y="368804"/>
                </a:lnTo>
                <a:cubicBezTo>
                  <a:pt x="3136800" y="337044"/>
                  <a:pt x="3129372" y="302125"/>
                  <a:pt x="3129372" y="265471"/>
                </a:cubicBezTo>
                <a:cubicBezTo>
                  <a:pt x="3129372" y="118855"/>
                  <a:pt x="3248227" y="0"/>
                  <a:pt x="3394843" y="0"/>
                </a:cubicBezTo>
                <a:close/>
              </a:path>
            </a:pathLst>
          </a:custGeom>
        </p:spPr>
        <p:txBody>
          <a:bodyPr wrap="square">
            <a:noAutofit/>
          </a:bodyPr>
          <a:lstStyle>
            <a:lvl1pPr>
              <a:defRPr sz="1100"/>
            </a:lvl1pPr>
          </a:lstStyle>
          <a:p>
            <a:endParaRPr lang="fr-FR"/>
          </a:p>
        </p:txBody>
      </p:sp>
      <p:cxnSp>
        <p:nvCxnSpPr>
          <p:cNvPr id="9" name="Connecteur droit 8">
            <a:extLst>
              <a:ext uri="{FF2B5EF4-FFF2-40B4-BE49-F238E27FC236}">
                <a16:creationId xmlns:a16="http://schemas.microsoft.com/office/drawing/2014/main" id="{C7294C30-6A94-407C-A740-38BF212592A8}"/>
              </a:ext>
            </a:extLst>
          </p:cNvPr>
          <p:cNvCxnSpPr>
            <a:cxnSpLocks/>
          </p:cNvCxnSpPr>
          <p:nvPr userDrawn="1"/>
        </p:nvCxnSpPr>
        <p:spPr>
          <a:xfrm>
            <a:off x="6584950" y="1838325"/>
            <a:ext cx="0" cy="2977851"/>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3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C98257B2-E7A5-6374-8C7A-428B935D3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523E700D-2686-82EC-0B59-1B9A03F5C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DDC2E86C-F275-DD41-35C1-0F3D75F877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0D4CC0BD-188F-6C06-AA97-E378A3E108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E6684BCE-1EA9-EB9F-4ACB-2A9D329A23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7" name="Image 6" descr="Une image contenant texte&#10;&#10;Description générée automatiquement">
            <a:extLst>
              <a:ext uri="{FF2B5EF4-FFF2-40B4-BE49-F238E27FC236}">
                <a16:creationId xmlns:a16="http://schemas.microsoft.com/office/drawing/2014/main" id="{00E5496D-B9E8-DA78-2AA4-ADC6AFCEC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sans cibl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BD6E93F-30A3-43AF-9A69-B21F6B1003D8}"/>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2A93275-E65C-4D36-9958-69F2E360090E}"/>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737775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sans cibl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BD6E93F-30A3-43AF-9A69-B21F6B1003D8}"/>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2A93275-E65C-4D36-9958-69F2E360090E}"/>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2" name="Image 1" descr="Une image contenant texte&#10;&#10;Description générée automatiquement">
            <a:extLst>
              <a:ext uri="{FF2B5EF4-FFF2-40B4-BE49-F238E27FC236}">
                <a16:creationId xmlns:a16="http://schemas.microsoft.com/office/drawing/2014/main" id="{1FB980DC-7D0E-7464-2819-D37BAB330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737775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BD6E93F-30A3-43AF-9A69-B21F6B1003D8}"/>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2A93275-E65C-4D36-9958-69F2E360090E}"/>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562196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4567"/>
            </a:lvl1pPr>
          </a:lstStyle>
          <a:p>
            <a:r>
              <a:rPr lang="fr-FR"/>
              <a:t>Modifiez le style du titre</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1827"/>
            </a:lvl1pPr>
            <a:lvl2pPr marL="347975" indent="0" algn="ctr">
              <a:buNone/>
              <a:defRPr sz="1522"/>
            </a:lvl2pPr>
            <a:lvl3pPr marL="695950" indent="0" algn="ctr">
              <a:buNone/>
              <a:defRPr sz="1370"/>
            </a:lvl3pPr>
            <a:lvl4pPr marL="1043925" indent="0" algn="ctr">
              <a:buNone/>
              <a:defRPr sz="1218"/>
            </a:lvl4pPr>
            <a:lvl5pPr marL="1391900" indent="0" algn="ctr">
              <a:buNone/>
              <a:defRPr sz="1218"/>
            </a:lvl5pPr>
            <a:lvl6pPr marL="1739875" indent="0" algn="ctr">
              <a:buNone/>
              <a:defRPr sz="1218"/>
            </a:lvl6pPr>
            <a:lvl7pPr marL="2087850" indent="0" algn="ctr">
              <a:buNone/>
              <a:defRPr sz="1218"/>
            </a:lvl7pPr>
            <a:lvl8pPr marL="2435824" indent="0" algn="ctr">
              <a:buNone/>
              <a:defRPr sz="1218"/>
            </a:lvl8pPr>
            <a:lvl9pPr marL="2783799" indent="0" algn="ctr">
              <a:buNone/>
              <a:defRPr sz="1218"/>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D51B760-FFD1-4814-9007-87CE809FE8D9}" type="datetimeFigureOut">
              <a:rPr lang="fr-FR" smtClean="0"/>
              <a:t>05/04/2023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414451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 synthèse">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b="1">
                <a:latin typeface="Myriad Pro" panose="020B0503030403020204" pitchFamily="34" charset="0"/>
              </a:rPr>
              <a:t>La synthèse</a:t>
            </a:r>
          </a:p>
        </p:txBody>
      </p:sp>
    </p:spTree>
    <p:extLst>
      <p:ext uri="{BB962C8B-B14F-4D97-AF65-F5344CB8AC3E}">
        <p14:creationId xmlns:p14="http://schemas.microsoft.com/office/powerpoint/2010/main" val="2737351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2970221-C5B1-4626-B855-6496EC34A1BE}"/>
              </a:ext>
            </a:extLst>
          </p:cNvPr>
          <p:cNvCxnSpPr>
            <a:cxnSpLocks/>
          </p:cNvCxnSpPr>
          <p:nvPr userDrawn="1"/>
        </p:nvCxnSpPr>
        <p:spPr>
          <a:xfrm flipV="1">
            <a:off x="5727700" y="1962150"/>
            <a:ext cx="0" cy="4008932"/>
          </a:xfrm>
          <a:prstGeom prst="line">
            <a:avLst/>
          </a:prstGeom>
          <a:noFill/>
          <a:ln w="19050" cap="flat" cmpd="sng" algn="ctr">
            <a:solidFill>
              <a:srgbClr val="E7E6E6">
                <a:lumMod val="90000"/>
              </a:srgbClr>
            </a:solidFill>
            <a:prstDash val="solid"/>
            <a:miter lim="800000"/>
          </a:ln>
          <a:effectLst/>
        </p:spPr>
      </p:cxnSp>
      <p:cxnSp>
        <p:nvCxnSpPr>
          <p:cNvPr id="3" name="Connecteur droit 2">
            <a:extLst>
              <a:ext uri="{FF2B5EF4-FFF2-40B4-BE49-F238E27FC236}">
                <a16:creationId xmlns:a16="http://schemas.microsoft.com/office/drawing/2014/main" id="{E0A6DCE1-F764-481E-88E4-E30FA6B2B148}"/>
              </a:ext>
            </a:extLst>
          </p:cNvPr>
          <p:cNvCxnSpPr>
            <a:cxnSpLocks/>
          </p:cNvCxnSpPr>
          <p:nvPr userDrawn="1"/>
        </p:nvCxnSpPr>
        <p:spPr>
          <a:xfrm flipV="1">
            <a:off x="615042" y="2458625"/>
            <a:ext cx="4860000" cy="1"/>
          </a:xfrm>
          <a:prstGeom prst="line">
            <a:avLst/>
          </a:prstGeom>
          <a:noFill/>
          <a:ln w="19050" cap="flat" cmpd="sng" algn="ctr">
            <a:solidFill>
              <a:srgbClr val="E7E6E6">
                <a:lumMod val="90000"/>
              </a:srgbClr>
            </a:solidFill>
            <a:prstDash val="solid"/>
            <a:miter lim="800000"/>
          </a:ln>
          <a:effectLst/>
        </p:spPr>
      </p:cxnSp>
      <p:pic>
        <p:nvPicPr>
          <p:cNvPr id="4" name="Image 3">
            <a:extLst>
              <a:ext uri="{FF2B5EF4-FFF2-40B4-BE49-F238E27FC236}">
                <a16:creationId xmlns:a16="http://schemas.microsoft.com/office/drawing/2014/main" id="{7FDB18CF-6C49-49A6-ACA6-B655856507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59700" y="816511"/>
            <a:ext cx="936000" cy="936000"/>
          </a:xfrm>
          <a:prstGeom prst="rect">
            <a:avLst/>
          </a:prstGeom>
        </p:spPr>
      </p:pic>
      <p:sp>
        <p:nvSpPr>
          <p:cNvPr id="5" name="ZoneTexte 4">
            <a:extLst>
              <a:ext uri="{FF2B5EF4-FFF2-40B4-BE49-F238E27FC236}">
                <a16:creationId xmlns:a16="http://schemas.microsoft.com/office/drawing/2014/main" id="{627F5F73-52E3-4122-BE41-08336D0448BB}"/>
              </a:ext>
            </a:extLst>
          </p:cNvPr>
          <p:cNvSpPr txBox="1"/>
          <p:nvPr userDrawn="1"/>
        </p:nvSpPr>
        <p:spPr>
          <a:xfrm>
            <a:off x="615042" y="1816366"/>
            <a:ext cx="4964664" cy="646331"/>
          </a:xfrm>
          <a:prstGeom prst="rect">
            <a:avLst/>
          </a:prstGeom>
          <a:noFill/>
        </p:spPr>
        <p:txBody>
          <a:bodyPr wrap="square" lIns="0" rtlCol="0">
            <a:spAutoFit/>
          </a:bodyPr>
          <a:lstStyle/>
          <a:p>
            <a:r>
              <a:rPr lang="en-CA" sz="3600" b="1" cap="all" baseline="0" noProof="0" dirty="0">
                <a:solidFill>
                  <a:schemeClr val="accent2"/>
                </a:solidFill>
                <a:latin typeface="Myriad Pro" panose="020B0503030403020204" pitchFamily="34" charset="0"/>
              </a:rPr>
              <a:t>We are digital !</a:t>
            </a:r>
          </a:p>
        </p:txBody>
      </p:sp>
      <p:sp>
        <p:nvSpPr>
          <p:cNvPr id="6" name="ZoneTexte 5">
            <a:extLst>
              <a:ext uri="{FF2B5EF4-FFF2-40B4-BE49-F238E27FC236}">
                <a16:creationId xmlns:a16="http://schemas.microsoft.com/office/drawing/2014/main" id="{6C144AEB-94E0-4B1D-9A55-9570BA084F8C}"/>
              </a:ext>
            </a:extLst>
          </p:cNvPr>
          <p:cNvSpPr txBox="1"/>
          <p:nvPr userDrawn="1"/>
        </p:nvSpPr>
        <p:spPr>
          <a:xfrm>
            <a:off x="615042" y="2556595"/>
            <a:ext cx="4860000" cy="3108543"/>
          </a:xfrm>
          <a:prstGeom prst="rect">
            <a:avLst/>
          </a:prstGeom>
          <a:noFill/>
        </p:spPr>
        <p:txBody>
          <a:bodyPr wrap="square" lIns="0" rIns="0" rtlCol="0">
            <a:spAutoFit/>
          </a:bodyPr>
          <a:lstStyle/>
          <a:p>
            <a:pPr algn="just">
              <a:spcAft>
                <a:spcPts val="600"/>
              </a:spcAft>
            </a:pPr>
            <a:r>
              <a:rPr lang="fr-FR" sz="1500" b="1" i="0" u="none" strike="noStrike" baseline="0" dirty="0">
                <a:solidFill>
                  <a:schemeClr val="tx1"/>
                </a:solidFill>
                <a:latin typeface="Myriad Pro" panose="020B0503030403020204" pitchFamily="34" charset="0"/>
              </a:rPr>
              <a:t>Fondé en 2000 sur cette idée radicalement innovante pour l’époque, OpinionWay a été précurseur dans le renouvellement des pratiques de la profession des études marketing et d’opinion.</a:t>
            </a:r>
          </a:p>
          <a:p>
            <a:pPr algn="just">
              <a:spcAft>
                <a:spcPts val="600"/>
              </a:spcAft>
            </a:pPr>
            <a:r>
              <a:rPr lang="fr-FR" sz="1400" b="0" i="0" u="none" strike="noStrike" baseline="0" dirty="0">
                <a:solidFill>
                  <a:schemeClr val="tx1"/>
                </a:solidFill>
                <a:latin typeface="Myriad Pro" panose="020B0503030403020204" pitchFamily="34" charset="0"/>
              </a:rPr>
              <a:t>Forte d’une croissance continue depuis sa création, l’entreprise n’a eu de cesse de s’ouvrir vers de nouveaux horizons pour mieux adresser toutes les problématiques marketing et sociétales, en intégrant à ses méthodologies le Social Média Intelligence, l’exploitation de la smart data, les dynamiques créatives de co-construction, les approches communautaires et le storytelling.</a:t>
            </a:r>
          </a:p>
          <a:p>
            <a:pPr algn="just">
              <a:spcAft>
                <a:spcPts val="600"/>
              </a:spcAft>
            </a:pPr>
            <a:r>
              <a:rPr lang="fr-FR" sz="1400" b="0" i="0" u="none" strike="noStrike" baseline="0" dirty="0">
                <a:solidFill>
                  <a:schemeClr val="tx1"/>
                </a:solidFill>
                <a:latin typeface="Myriad Pro" panose="020B0503030403020204" pitchFamily="34" charset="0"/>
              </a:rPr>
              <a:t>Aujourd’hui OpinionWay poursuit sa dynamique de croissance en s’implantant géographiquement sur des zones à fort potentiel que sont l’Europe de l’Est et l’Afrique.</a:t>
            </a:r>
            <a:endParaRPr lang="fr-FR" sz="1400" b="1" cap="all" baseline="0" dirty="0">
              <a:solidFill>
                <a:schemeClr val="tx1"/>
              </a:solidFill>
              <a:latin typeface="Myriad Pro" panose="020B0503030403020204" pitchFamily="34" charset="0"/>
            </a:endParaRPr>
          </a:p>
        </p:txBody>
      </p:sp>
      <p:sp>
        <p:nvSpPr>
          <p:cNvPr id="7" name="ZoneTexte 6">
            <a:extLst>
              <a:ext uri="{FF2B5EF4-FFF2-40B4-BE49-F238E27FC236}">
                <a16:creationId xmlns:a16="http://schemas.microsoft.com/office/drawing/2014/main" id="{CD115D58-DD04-4020-A794-19C1ED443D17}"/>
              </a:ext>
            </a:extLst>
          </p:cNvPr>
          <p:cNvSpPr txBox="1"/>
          <p:nvPr userDrawn="1"/>
        </p:nvSpPr>
        <p:spPr>
          <a:xfrm>
            <a:off x="6228442" y="956395"/>
            <a:ext cx="4860000" cy="707886"/>
          </a:xfrm>
          <a:prstGeom prst="rect">
            <a:avLst/>
          </a:prstGeom>
          <a:noFill/>
        </p:spPr>
        <p:txBody>
          <a:bodyPr wrap="square" lIns="0" rIns="0" rtlCol="0">
            <a:spAutoFit/>
          </a:bodyPr>
          <a:lstStyle/>
          <a:p>
            <a:pPr algn="l"/>
            <a:r>
              <a:rPr lang="fr-FR" sz="2000" b="1" i="0" u="none" strike="noStrike" cap="all" baseline="0" dirty="0">
                <a:solidFill>
                  <a:schemeClr val="tx1"/>
                </a:solidFill>
                <a:latin typeface="MyriadPro-Bold" panose="020B0703030403020204" pitchFamily="34" charset="0"/>
              </a:rPr>
              <a:t>Rendre le monde intelligible pour agir aujourd’hui et imaginer demain</a:t>
            </a:r>
            <a:endParaRPr lang="fr-FR" sz="1600" b="1" cap="all" baseline="0" dirty="0">
              <a:solidFill>
                <a:schemeClr val="tx1"/>
              </a:solidFill>
              <a:latin typeface="Myriad Pro" panose="020B0503030403020204" pitchFamily="34" charset="0"/>
            </a:endParaRPr>
          </a:p>
        </p:txBody>
      </p:sp>
      <p:cxnSp>
        <p:nvCxnSpPr>
          <p:cNvPr id="8" name="Connecteur droit 7">
            <a:extLst>
              <a:ext uri="{FF2B5EF4-FFF2-40B4-BE49-F238E27FC236}">
                <a16:creationId xmlns:a16="http://schemas.microsoft.com/office/drawing/2014/main" id="{D59BBA5C-B960-4023-9249-BF98BED0AA52}"/>
              </a:ext>
            </a:extLst>
          </p:cNvPr>
          <p:cNvCxnSpPr>
            <a:cxnSpLocks/>
          </p:cNvCxnSpPr>
          <p:nvPr userDrawn="1"/>
        </p:nvCxnSpPr>
        <p:spPr>
          <a:xfrm flipV="1">
            <a:off x="6253842" y="1709325"/>
            <a:ext cx="4680000" cy="1"/>
          </a:xfrm>
          <a:prstGeom prst="line">
            <a:avLst/>
          </a:prstGeom>
          <a:noFill/>
          <a:ln w="19050" cap="flat" cmpd="sng" algn="ctr">
            <a:solidFill>
              <a:srgbClr val="E7E6E6">
                <a:lumMod val="90000"/>
              </a:srgbClr>
            </a:solidFill>
            <a:prstDash val="solid"/>
            <a:miter lim="800000"/>
          </a:ln>
          <a:effectLst/>
        </p:spPr>
      </p:cxnSp>
      <p:sp>
        <p:nvSpPr>
          <p:cNvPr id="9" name="ZoneTexte 8">
            <a:extLst>
              <a:ext uri="{FF2B5EF4-FFF2-40B4-BE49-F238E27FC236}">
                <a16:creationId xmlns:a16="http://schemas.microsoft.com/office/drawing/2014/main" id="{22E29439-5E41-4447-ACE0-140EBA96216E}"/>
              </a:ext>
            </a:extLst>
          </p:cNvPr>
          <p:cNvSpPr txBox="1"/>
          <p:nvPr userDrawn="1"/>
        </p:nvSpPr>
        <p:spPr>
          <a:xfrm>
            <a:off x="6228442" y="1819995"/>
            <a:ext cx="4617358" cy="2015936"/>
          </a:xfrm>
          <a:prstGeom prst="rect">
            <a:avLst/>
          </a:prstGeom>
          <a:noFill/>
        </p:spPr>
        <p:txBody>
          <a:bodyPr wrap="square" lIns="0" rIns="0" rtlCol="0">
            <a:spAutoFit/>
          </a:bodyPr>
          <a:lstStyle/>
          <a:p>
            <a:pPr algn="just">
              <a:spcAft>
                <a:spcPts val="600"/>
              </a:spcAft>
            </a:pPr>
            <a:r>
              <a:rPr lang="fr-FR" sz="1500" b="1" i="0" u="none" strike="noStrike" baseline="0" dirty="0">
                <a:solidFill>
                  <a:schemeClr val="tx1"/>
                </a:solidFill>
                <a:latin typeface="Myriad Pro" panose="020B0503030403020204" pitchFamily="34" charset="0"/>
              </a:rPr>
              <a:t>C’est la mission qui anime les collaborateurs d’OpinionWay et qui fonde la relation qu’ils tissent avec leurs clients.</a:t>
            </a:r>
          </a:p>
          <a:p>
            <a:pPr algn="just">
              <a:spcAft>
                <a:spcPts val="600"/>
              </a:spcAft>
            </a:pPr>
            <a:r>
              <a:rPr lang="fr-FR" sz="1400" b="0" i="0" u="none" strike="noStrike" baseline="0" dirty="0">
                <a:solidFill>
                  <a:schemeClr val="tx1"/>
                </a:solidFill>
                <a:latin typeface="Myriad Pro" panose="020B0503030403020204" pitchFamily="34" charset="0"/>
              </a:rPr>
              <a:t>Le plaisir ressenti à apporter les réponses aux questions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qu’ils se posent, à réduire l’incertitude sur les décisions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à prendre, à tracker les insights pertinents et à co-construire les solutions d’avenir, nourrit tous les projets sur lesquels ils interviennent.</a:t>
            </a:r>
            <a:endParaRPr lang="fr-FR" sz="1400" b="0" cap="all" baseline="0" dirty="0">
              <a:solidFill>
                <a:schemeClr val="tx1"/>
              </a:solidFill>
              <a:latin typeface="Myriad Pro" panose="020B0503030403020204" pitchFamily="34" charset="0"/>
            </a:endParaRPr>
          </a:p>
        </p:txBody>
      </p:sp>
      <p:sp>
        <p:nvSpPr>
          <p:cNvPr id="10" name="ZoneTexte 9">
            <a:extLst>
              <a:ext uri="{FF2B5EF4-FFF2-40B4-BE49-F238E27FC236}">
                <a16:creationId xmlns:a16="http://schemas.microsoft.com/office/drawing/2014/main" id="{D17B4DE5-8B69-40B8-931B-525040F9B830}"/>
              </a:ext>
            </a:extLst>
          </p:cNvPr>
          <p:cNvSpPr txBox="1"/>
          <p:nvPr userDrawn="1"/>
        </p:nvSpPr>
        <p:spPr>
          <a:xfrm>
            <a:off x="6228442" y="3712295"/>
            <a:ext cx="4618800" cy="1892826"/>
          </a:xfrm>
          <a:prstGeom prst="rect">
            <a:avLst/>
          </a:prstGeom>
          <a:noFill/>
        </p:spPr>
        <p:txBody>
          <a:bodyPr wrap="square" lIns="0" rIns="0" rtlCol="0">
            <a:spAutoFit/>
          </a:bodyPr>
          <a:lstStyle/>
          <a:p>
            <a:pPr algn="l">
              <a:spcAft>
                <a:spcPts val="600"/>
              </a:spcAft>
            </a:pPr>
            <a:r>
              <a:rPr lang="fr-FR" sz="1400" b="0" i="0" u="none" strike="noStrike" baseline="0" dirty="0">
                <a:solidFill>
                  <a:schemeClr val="tx1"/>
                </a:solidFill>
                <a:latin typeface="Myriad Pro" panose="020B0503030403020204" pitchFamily="34" charset="0"/>
              </a:rPr>
              <a:t>Cet enthousiasme associé à un véritable goût pour l’innovation et la transmission expliquent que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nos clients expriment une haute satisfaction après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chaque collaboration - 8,9/10, et un fort taux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de recommandation – 3,88/4.</a:t>
            </a:r>
          </a:p>
          <a:p>
            <a:pPr algn="l">
              <a:spcAft>
                <a:spcPts val="600"/>
              </a:spcAft>
            </a:pPr>
            <a:r>
              <a:rPr lang="fr-FR" sz="1400" b="0" i="0" u="none" strike="noStrike" baseline="0" dirty="0">
                <a:solidFill>
                  <a:schemeClr val="tx1"/>
                </a:solidFill>
                <a:latin typeface="Myriad Pro" panose="020B0503030403020204" pitchFamily="34" charset="0"/>
              </a:rPr>
              <a:t>Le plaisir, l’engagement et la stimulation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intellectuelle sont les trois mantras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de nos interventions.</a:t>
            </a:r>
            <a:endParaRPr lang="fr-FR" sz="1400" b="0" cap="all" baseline="0"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20043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93FB55E9-9187-431E-B19E-A6614C39E07E}"/>
              </a:ext>
            </a:extLst>
          </p:cNvPr>
          <p:cNvCxnSpPr>
            <a:cxnSpLocks/>
          </p:cNvCxnSpPr>
          <p:nvPr userDrawn="1"/>
        </p:nvCxnSpPr>
        <p:spPr>
          <a:xfrm flipV="1">
            <a:off x="8183336" y="1390650"/>
            <a:ext cx="0" cy="4785178"/>
          </a:xfrm>
          <a:prstGeom prst="line">
            <a:avLst/>
          </a:prstGeom>
          <a:noFill/>
          <a:ln w="19050" cap="flat" cmpd="sng" algn="ctr">
            <a:solidFill>
              <a:srgbClr val="E7E6E6">
                <a:lumMod val="90000"/>
              </a:srgbClr>
            </a:solidFill>
            <a:prstDash val="solid"/>
            <a:miter lim="800000"/>
          </a:ln>
          <a:effectLst/>
        </p:spPr>
      </p:cxnSp>
      <p:sp>
        <p:nvSpPr>
          <p:cNvPr id="3" name="Parallélogramme 2">
            <a:extLst>
              <a:ext uri="{FF2B5EF4-FFF2-40B4-BE49-F238E27FC236}">
                <a16:creationId xmlns:a16="http://schemas.microsoft.com/office/drawing/2014/main" id="{E6A0B7A3-607B-4CFE-BB41-497CF0187A05}"/>
              </a:ext>
            </a:extLst>
          </p:cNvPr>
          <p:cNvSpPr/>
          <p:nvPr userDrawn="1"/>
        </p:nvSpPr>
        <p:spPr>
          <a:xfrm>
            <a:off x="6677025" y="5906141"/>
            <a:ext cx="1287085" cy="275583"/>
          </a:xfrm>
          <a:prstGeom prst="parallelogram">
            <a:avLst>
              <a:gd name="adj" fmla="val 0"/>
            </a:avLst>
          </a:prstGeom>
          <a:solidFill>
            <a:srgbClr val="16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a:solidFill>
                <a:schemeClr val="bg2">
                  <a:lumMod val="50000"/>
                </a:schemeClr>
              </a:solidFill>
              <a:latin typeface="Calibri" panose="020F0502020204030204"/>
            </a:endParaRPr>
          </a:p>
        </p:txBody>
      </p:sp>
      <p:sp>
        <p:nvSpPr>
          <p:cNvPr id="4" name="Rectangle 3">
            <a:extLst>
              <a:ext uri="{FF2B5EF4-FFF2-40B4-BE49-F238E27FC236}">
                <a16:creationId xmlns:a16="http://schemas.microsoft.com/office/drawing/2014/main" id="{7617A2C9-56C8-4326-8AC9-2B6443E42CBC}"/>
              </a:ext>
            </a:extLst>
          </p:cNvPr>
          <p:cNvSpPr/>
          <p:nvPr userDrawn="1"/>
        </p:nvSpPr>
        <p:spPr>
          <a:xfrm>
            <a:off x="3797559" y="3156786"/>
            <a:ext cx="4083700" cy="523220"/>
          </a:xfrm>
          <a:prstGeom prst="rect">
            <a:avLst/>
          </a:prstGeom>
        </p:spPr>
        <p:txBody>
          <a:bodyPr wrap="square" lIns="0" rIns="0">
            <a:spAutoFit/>
          </a:bodyPr>
          <a:lstStyle/>
          <a:p>
            <a:pPr algn="r" defTabSz="914377"/>
            <a:r>
              <a:rPr lang="fr-FR" sz="2800" b="1" dirty="0">
                <a:solidFill>
                  <a:schemeClr val="accent2"/>
                </a:solidFill>
                <a:latin typeface="Myriad Pro" panose="020B0503030403020204" pitchFamily="34" charset="0"/>
              </a:rPr>
              <a:t>RESTONS CONNECTÉS !</a:t>
            </a:r>
          </a:p>
        </p:txBody>
      </p:sp>
      <p:sp>
        <p:nvSpPr>
          <p:cNvPr id="5" name="Rectangle 4">
            <a:extLst>
              <a:ext uri="{FF2B5EF4-FFF2-40B4-BE49-F238E27FC236}">
                <a16:creationId xmlns:a16="http://schemas.microsoft.com/office/drawing/2014/main" id="{E978F713-9364-4AF6-B3A3-EE9E582D3DF5}"/>
              </a:ext>
            </a:extLst>
          </p:cNvPr>
          <p:cNvSpPr/>
          <p:nvPr userDrawn="1"/>
        </p:nvSpPr>
        <p:spPr>
          <a:xfrm>
            <a:off x="8389397" y="2017992"/>
            <a:ext cx="3313777" cy="523220"/>
          </a:xfrm>
          <a:prstGeom prst="rect">
            <a:avLst/>
          </a:prstGeom>
        </p:spPr>
        <p:txBody>
          <a:bodyPr wrap="square" lIns="0" rIns="0">
            <a:spAutoFit/>
          </a:bodyPr>
          <a:lstStyle/>
          <a:p>
            <a:pPr algn="l" defTabSz="914377"/>
            <a:r>
              <a:rPr lang="fr-FR" sz="1400" dirty="0">
                <a:solidFill>
                  <a:schemeClr val="tx1"/>
                </a:solidFill>
                <a:latin typeface="Myriad Pro" panose="020B0503030403020204" pitchFamily="34" charset="0"/>
                <a:ea typeface="Calibri" panose="020F0502020204030204" pitchFamily="34" charset="0"/>
              </a:rPr>
              <a:t>15 place de la République </a:t>
            </a:r>
          </a:p>
          <a:p>
            <a:pPr algn="l" defTabSz="914377"/>
            <a:r>
              <a:rPr lang="fr-FR" sz="1400" dirty="0">
                <a:solidFill>
                  <a:schemeClr val="tx1"/>
                </a:solidFill>
                <a:latin typeface="Myriad Pro" panose="020B0503030403020204" pitchFamily="34" charset="0"/>
                <a:ea typeface="Calibri" panose="020F0502020204030204" pitchFamily="34" charset="0"/>
              </a:rPr>
              <a:t>75003 Paris</a:t>
            </a:r>
          </a:p>
        </p:txBody>
      </p:sp>
      <p:sp>
        <p:nvSpPr>
          <p:cNvPr id="6" name="Rectangle 5">
            <a:extLst>
              <a:ext uri="{FF2B5EF4-FFF2-40B4-BE49-F238E27FC236}">
                <a16:creationId xmlns:a16="http://schemas.microsoft.com/office/drawing/2014/main" id="{CFD21C83-52B6-4FE1-A99E-A6018E2EE4BA}"/>
              </a:ext>
            </a:extLst>
          </p:cNvPr>
          <p:cNvSpPr/>
          <p:nvPr userDrawn="1"/>
        </p:nvSpPr>
        <p:spPr>
          <a:xfrm>
            <a:off x="8389397" y="2677318"/>
            <a:ext cx="2520000" cy="1015663"/>
          </a:xfrm>
          <a:prstGeom prst="rect">
            <a:avLst/>
          </a:prstGeom>
        </p:spPr>
        <p:txBody>
          <a:bodyPr wrap="square" lIns="0" rIns="0">
            <a:spAutoFit/>
          </a:bodyPr>
          <a:lstStyle/>
          <a:p>
            <a:pPr algn="l" defTabSz="914377"/>
            <a:r>
              <a:rPr lang="fr-FR" sz="1200" i="1" dirty="0">
                <a:solidFill>
                  <a:schemeClr val="tx1"/>
                </a:solidFill>
                <a:latin typeface="Myriad Pro" panose="020B0503030403020204" pitchFamily="34" charset="0"/>
                <a:ea typeface="Calibri" panose="020F0502020204030204" pitchFamily="34" charset="0"/>
              </a:rPr>
              <a:t>PARIS </a:t>
            </a:r>
          </a:p>
          <a:p>
            <a:pPr algn="l" defTabSz="914377"/>
            <a:r>
              <a:rPr lang="fr-FR" sz="1200" i="1" dirty="0">
                <a:solidFill>
                  <a:schemeClr val="tx1"/>
                </a:solidFill>
                <a:latin typeface="Myriad Pro" panose="020B0503030403020204" pitchFamily="34" charset="0"/>
              </a:rPr>
              <a:t>CASABLANCA</a:t>
            </a:r>
          </a:p>
          <a:p>
            <a:pPr algn="l" defTabSz="914377"/>
            <a:r>
              <a:rPr lang="fr-FR" sz="1200" i="1" dirty="0">
                <a:solidFill>
                  <a:schemeClr val="tx1"/>
                </a:solidFill>
                <a:latin typeface="Myriad Pro" panose="020B0503030403020204" pitchFamily="34" charset="0"/>
              </a:rPr>
              <a:t>ALGER</a:t>
            </a:r>
          </a:p>
          <a:p>
            <a:pPr algn="l" defTabSz="914377"/>
            <a:r>
              <a:rPr lang="fr-FR" sz="1200" i="1" dirty="0">
                <a:solidFill>
                  <a:schemeClr val="tx1"/>
                </a:solidFill>
                <a:latin typeface="Myriad Pro" panose="020B0503030403020204" pitchFamily="34" charset="0"/>
              </a:rPr>
              <a:t>VARSOVIE</a:t>
            </a:r>
          </a:p>
          <a:p>
            <a:pPr algn="l" defTabSz="914377"/>
            <a:r>
              <a:rPr lang="fr-FR" sz="1200" i="1" dirty="0">
                <a:solidFill>
                  <a:schemeClr val="tx1"/>
                </a:solidFill>
                <a:latin typeface="Myriad Pro" panose="020B0503030403020204" pitchFamily="34" charset="0"/>
              </a:rPr>
              <a:t>ABIDJAN</a:t>
            </a:r>
          </a:p>
        </p:txBody>
      </p:sp>
      <p:sp>
        <p:nvSpPr>
          <p:cNvPr id="7" name="Rectangle 6">
            <a:extLst>
              <a:ext uri="{FF2B5EF4-FFF2-40B4-BE49-F238E27FC236}">
                <a16:creationId xmlns:a16="http://schemas.microsoft.com/office/drawing/2014/main" id="{F9733753-AFF2-4A9C-9AE4-157889E62181}"/>
              </a:ext>
            </a:extLst>
          </p:cNvPr>
          <p:cNvSpPr/>
          <p:nvPr userDrawn="1"/>
        </p:nvSpPr>
        <p:spPr>
          <a:xfrm>
            <a:off x="6479149" y="3733524"/>
            <a:ext cx="1402110" cy="261610"/>
          </a:xfrm>
          <a:prstGeom prst="rect">
            <a:avLst/>
          </a:prstGeom>
        </p:spPr>
        <p:txBody>
          <a:bodyPr wrap="none" lIns="0" rIns="0">
            <a:spAutoFit/>
          </a:bodyPr>
          <a:lstStyle/>
          <a:p>
            <a:pPr algn="r" defTabSz="914377"/>
            <a:r>
              <a:rPr lang="fr-FR" sz="1100" dirty="0">
                <a:solidFill>
                  <a:schemeClr val="bg2">
                    <a:lumMod val="50000"/>
                  </a:schemeClr>
                </a:solidFill>
                <a:latin typeface="Myriad Pro" panose="020B0503030403020204" pitchFamily="34" charset="0"/>
                <a:ea typeface="Calibri" panose="020F0502020204030204" pitchFamily="34" charset="0"/>
              </a:rPr>
              <a:t>www.opinion-way.com</a:t>
            </a:r>
            <a:endParaRPr lang="fr-FR" sz="1100" dirty="0">
              <a:solidFill>
                <a:schemeClr val="bg2">
                  <a:lumMod val="50000"/>
                </a:schemeClr>
              </a:solidFill>
              <a:latin typeface="Myriad Pro" panose="020B0503030403020204" pitchFamily="34" charset="0"/>
            </a:endParaRPr>
          </a:p>
        </p:txBody>
      </p:sp>
      <p:sp>
        <p:nvSpPr>
          <p:cNvPr id="8" name="Rectangle 7">
            <a:extLst>
              <a:ext uri="{FF2B5EF4-FFF2-40B4-BE49-F238E27FC236}">
                <a16:creationId xmlns:a16="http://schemas.microsoft.com/office/drawing/2014/main" id="{6FD83DD5-6B57-4153-A774-3E8C15281D9C}"/>
              </a:ext>
            </a:extLst>
          </p:cNvPr>
          <p:cNvSpPr/>
          <p:nvPr userDrawn="1"/>
        </p:nvSpPr>
        <p:spPr>
          <a:xfrm>
            <a:off x="4151086" y="4798768"/>
            <a:ext cx="3730173" cy="1477328"/>
          </a:xfrm>
          <a:prstGeom prst="rect">
            <a:avLst/>
          </a:prstGeom>
          <a:noFill/>
        </p:spPr>
        <p:txBody>
          <a:bodyPr wrap="square" lIns="0" rIns="0">
            <a:spAutoFit/>
          </a:bodyPr>
          <a:lstStyle/>
          <a:p>
            <a:pPr algn="r" defTabSz="914377"/>
            <a:r>
              <a:rPr lang="fr-FR" b="1" dirty="0">
                <a:solidFill>
                  <a:schemeClr val="accent1"/>
                </a:solidFill>
                <a:latin typeface="Myriad Pro" panose="020B0503030403020204" pitchFamily="34" charset="0"/>
                <a:ea typeface="Calibri" panose="020F0502020204030204" pitchFamily="34" charset="0"/>
              </a:rPr>
              <a:t>Envie d’aller plus loin ?</a:t>
            </a:r>
          </a:p>
          <a:p>
            <a:pPr algn="r" defTabSz="914377"/>
            <a:r>
              <a:rPr lang="fr-FR" sz="1600" dirty="0">
                <a:solidFill>
                  <a:schemeClr val="tx1"/>
                </a:solidFill>
                <a:latin typeface="Myriad Pro" panose="020B0503030403020204" pitchFamily="34" charset="0"/>
              </a:rPr>
              <a:t>Recevez chaque semaine nos derniers résultats d’études dans votre boite mail </a:t>
            </a:r>
            <a:br>
              <a:rPr lang="fr-FR" sz="1600" dirty="0">
                <a:solidFill>
                  <a:schemeClr val="tx1"/>
                </a:solidFill>
                <a:latin typeface="Myriad Pro" panose="020B0503030403020204" pitchFamily="34" charset="0"/>
              </a:rPr>
            </a:br>
            <a:r>
              <a:rPr lang="fr-FR" sz="1600" dirty="0">
                <a:solidFill>
                  <a:schemeClr val="tx1"/>
                </a:solidFill>
                <a:latin typeface="Myriad Pro" panose="020B0503030403020204" pitchFamily="34" charset="0"/>
              </a:rPr>
              <a:t>en vous abonnant à notre</a:t>
            </a:r>
          </a:p>
          <a:p>
            <a:pPr algn="r" defTabSz="914377"/>
            <a:endParaRPr lang="fr-FR" sz="300" dirty="0">
              <a:solidFill>
                <a:schemeClr val="bg2">
                  <a:lumMod val="50000"/>
                </a:schemeClr>
              </a:solidFill>
              <a:latin typeface="Myriad Pro" panose="020B0503030403020204" pitchFamily="34" charset="0"/>
            </a:endParaRPr>
          </a:p>
          <a:p>
            <a:pPr algn="r" defTabSz="914377"/>
            <a:r>
              <a:rPr lang="fr-FR" sz="1051" dirty="0">
                <a:solidFill>
                  <a:schemeClr val="bg2">
                    <a:lumMod val="50000"/>
                  </a:schemeClr>
                </a:solidFill>
                <a:latin typeface="Myriad Pro" panose="020B0503030403020204" pitchFamily="34" charset="0"/>
              </a:rPr>
              <a:t> </a:t>
            </a:r>
            <a:r>
              <a:rPr lang="fr-FR" sz="1800" u="none" dirty="0">
                <a:solidFill>
                  <a:schemeClr val="bg1"/>
                </a:solidFill>
                <a:latin typeface="Myriad Pro" panose="020B0503030403020204" pitchFamily="34" charset="0"/>
                <a:hlinkClick r:id="rId2">
                  <a:extLst>
                    <a:ext uri="{A12FA001-AC4F-418D-AE19-62706E023703}">
                      <ahyp:hlinkClr xmlns:ahyp="http://schemas.microsoft.com/office/drawing/2018/hyperlinkcolor" val="tx"/>
                    </a:ext>
                  </a:extLst>
                </a:hlinkClick>
              </a:rPr>
              <a:t>newsletter !</a:t>
            </a:r>
            <a:endParaRPr lang="fr-FR" sz="1200" u="none" dirty="0">
              <a:solidFill>
                <a:schemeClr val="bg1"/>
              </a:solidFill>
              <a:latin typeface="Myriad Pro" panose="020B0503030403020204" pitchFamily="34" charset="0"/>
            </a:endParaRPr>
          </a:p>
        </p:txBody>
      </p:sp>
      <p:grpSp>
        <p:nvGrpSpPr>
          <p:cNvPr id="9" name="Groupe 8">
            <a:extLst>
              <a:ext uri="{FF2B5EF4-FFF2-40B4-BE49-F238E27FC236}">
                <a16:creationId xmlns:a16="http://schemas.microsoft.com/office/drawing/2014/main" id="{E6F150F8-86F9-4357-A4D3-E2311C61DCB0}"/>
              </a:ext>
            </a:extLst>
          </p:cNvPr>
          <p:cNvGrpSpPr/>
          <p:nvPr userDrawn="1"/>
        </p:nvGrpSpPr>
        <p:grpSpPr>
          <a:xfrm>
            <a:off x="6846703" y="4104043"/>
            <a:ext cx="1034556" cy="277315"/>
            <a:chOff x="7788275" y="5101913"/>
            <a:chExt cx="1241259" cy="314327"/>
          </a:xfrm>
        </p:grpSpPr>
        <p:pic>
          <p:nvPicPr>
            <p:cNvPr id="10" name="Picture 2" descr="Twitter Logo Sur Fond Noir | Icons Gratuite">
              <a:hlinkClick r:id="rId3"/>
              <a:extLst>
                <a:ext uri="{FF2B5EF4-FFF2-40B4-BE49-F238E27FC236}">
                  <a16:creationId xmlns:a16="http://schemas.microsoft.com/office/drawing/2014/main" id="{020A95EB-94DC-4E0D-AF4C-7B981C87214F}"/>
                </a:ext>
              </a:extLst>
            </p:cNvPr>
            <p:cNvPicPr>
              <a:picLocks noChangeAspect="1" noChangeArrowheads="1"/>
            </p:cNvPicPr>
            <p:nvPr/>
          </p:nvPicPr>
          <p:blipFill>
            <a:blip r:embed="rId4"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88275" y="5101914"/>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ogo Linkedin noir | ENGIE NextFlex">
              <a:hlinkClick r:id="rId5"/>
              <a:extLst>
                <a:ext uri="{FF2B5EF4-FFF2-40B4-BE49-F238E27FC236}">
                  <a16:creationId xmlns:a16="http://schemas.microsoft.com/office/drawing/2014/main" id="{990E6471-4A12-4F7C-9B7C-A3E44230FA5C}"/>
                </a:ext>
              </a:extLst>
            </p:cNvPr>
            <p:cNvPicPr>
              <a:picLocks noChangeAspect="1" noChangeArrowheads="1"/>
            </p:cNvPicPr>
            <p:nvPr/>
          </p:nvPicPr>
          <p:blipFill>
            <a:blip r:embed="rId6"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19197" y="5101913"/>
              <a:ext cx="351242" cy="3143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acebook-noir - Folie Urbaine">
              <a:hlinkClick r:id="rId7"/>
              <a:extLst>
                <a:ext uri="{FF2B5EF4-FFF2-40B4-BE49-F238E27FC236}">
                  <a16:creationId xmlns:a16="http://schemas.microsoft.com/office/drawing/2014/main" id="{90DDFB4A-5E30-416B-AE28-FA27F7D3898D}"/>
                </a:ext>
              </a:extLst>
            </p:cNvPr>
            <p:cNvPicPr>
              <a:picLocks noChangeAspect="1" noChangeArrowheads="1"/>
            </p:cNvPicPr>
            <p:nvPr/>
          </p:nvPicPr>
          <p:blipFill rotWithShape="1">
            <a:blip r:embed="rId8" cstate="print">
              <a:duotone>
                <a:srgbClr val="A5A5A5">
                  <a:shade val="45000"/>
                  <a:satMod val="135000"/>
                </a:srgbClr>
                <a:prstClr val="white"/>
              </a:duotone>
              <a:extLst>
                <a:ext uri="{28A0092B-C50C-407E-A947-70E740481C1C}">
                  <a14:useLocalDpi xmlns:a14="http://schemas.microsoft.com/office/drawing/2010/main" val="0"/>
                </a:ext>
              </a:extLst>
            </a:blip>
            <a:srcRect/>
            <a:stretch/>
          </p:blipFill>
          <p:spPr bwMode="auto">
            <a:xfrm>
              <a:off x="8662882" y="5101914"/>
              <a:ext cx="366652" cy="314326"/>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13" name="Image 12" descr="Une image contenant texte&#10;&#10;Description générée automatiquement">
            <a:extLst>
              <a:ext uri="{FF2B5EF4-FFF2-40B4-BE49-F238E27FC236}">
                <a16:creationId xmlns:a16="http://schemas.microsoft.com/office/drawing/2014/main" id="{2DBDF87E-9992-411F-BBDA-73C7A0300E3B}"/>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8389397" y="1311406"/>
            <a:ext cx="3168000" cy="627517"/>
          </a:xfrm>
          <a:prstGeom prst="rect">
            <a:avLst/>
          </a:prstGeom>
        </p:spPr>
      </p:pic>
    </p:spTree>
    <p:extLst>
      <p:ext uri="{BB962C8B-B14F-4D97-AF65-F5344CB8AC3E}">
        <p14:creationId xmlns:p14="http://schemas.microsoft.com/office/powerpoint/2010/main" val="469821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a:latin typeface="Myriad Pro" panose="020B0503030403020204" pitchFamily="34" charset="0"/>
              </a:rPr>
              <a:t>A</a:t>
            </a:r>
            <a:endParaRPr lang="fr-FR" sz="5500" b="1">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a:t>Cliquez pour modifier les styles</a:t>
            </a:r>
          </a:p>
        </p:txBody>
      </p:sp>
    </p:spTree>
    <p:extLst>
      <p:ext uri="{BB962C8B-B14F-4D97-AF65-F5344CB8AC3E}">
        <p14:creationId xmlns:p14="http://schemas.microsoft.com/office/powerpoint/2010/main" val="2990130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B</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a:t>Cliquez pour modifier les styles</a:t>
            </a:r>
          </a:p>
        </p:txBody>
      </p:sp>
    </p:spTree>
    <p:extLst>
      <p:ext uri="{BB962C8B-B14F-4D97-AF65-F5344CB8AC3E}">
        <p14:creationId xmlns:p14="http://schemas.microsoft.com/office/powerpoint/2010/main" val="3374580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C</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a:t>Cliquez pour modifier les styles</a:t>
            </a:r>
          </a:p>
        </p:txBody>
      </p:sp>
    </p:spTree>
    <p:extLst>
      <p:ext uri="{BB962C8B-B14F-4D97-AF65-F5344CB8AC3E}">
        <p14:creationId xmlns:p14="http://schemas.microsoft.com/office/powerpoint/2010/main" val="356320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03</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a:t>Cliquez pour modifier les styles</a:t>
            </a:r>
          </a:p>
        </p:txBody>
      </p:sp>
    </p:spTree>
    <p:extLst>
      <p:ext uri="{BB962C8B-B14F-4D97-AF65-F5344CB8AC3E}">
        <p14:creationId xmlns:p14="http://schemas.microsoft.com/office/powerpoint/2010/main" val="2909919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a:t>Cliquez pour modifier les styles</a:t>
            </a:r>
          </a:p>
        </p:txBody>
      </p:sp>
    </p:spTree>
    <p:extLst>
      <p:ext uri="{BB962C8B-B14F-4D97-AF65-F5344CB8AC3E}">
        <p14:creationId xmlns:p14="http://schemas.microsoft.com/office/powerpoint/2010/main" val="4124866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a:latin typeface="Myriad Pro" panose="020B0503030403020204" pitchFamily="34" charset="0"/>
              </a:rPr>
              <a:t>01</a:t>
            </a:r>
            <a:endParaRPr lang="fr-FR" sz="5500" b="1">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a:t>Cliquez pour modifier les styles</a:t>
            </a:r>
          </a:p>
        </p:txBody>
      </p:sp>
    </p:spTree>
    <p:extLst>
      <p:ext uri="{BB962C8B-B14F-4D97-AF65-F5344CB8AC3E}">
        <p14:creationId xmlns:p14="http://schemas.microsoft.com/office/powerpoint/2010/main" val="1643469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7A635C5C-27DF-6C8E-A4EC-CE6575FE85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2639241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u-sans cibl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BD6E93F-30A3-43AF-9A69-B21F6B1003D8}"/>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2A93275-E65C-4D36-9958-69F2E360090E}"/>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47862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 résultats">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Les résultats</a:t>
            </a:r>
          </a:p>
        </p:txBody>
      </p:sp>
    </p:spTree>
    <p:extLst>
      <p:ext uri="{BB962C8B-B14F-4D97-AF65-F5344CB8AC3E}">
        <p14:creationId xmlns:p14="http://schemas.microsoft.com/office/powerpoint/2010/main" val="1587710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BD6E93F-30A3-43AF-9A69-B21F6B1003D8}"/>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2A93275-E65C-4D36-9958-69F2E360090E}"/>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273422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sans cibl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BD6E93F-30A3-43AF-9A69-B21F6B1003D8}"/>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a:t>Cliquez pour modifier les styles du texte du masque</a:t>
            </a:r>
          </a:p>
        </p:txBody>
      </p:sp>
      <p:sp>
        <p:nvSpPr>
          <p:cNvPr id="13" name="Espace réservé du contenu 12">
            <a:extLst>
              <a:ext uri="{FF2B5EF4-FFF2-40B4-BE49-F238E27FC236}">
                <a16:creationId xmlns:a16="http://schemas.microsoft.com/office/drawing/2014/main" id="{72A93275-E65C-4D36-9958-69F2E360090E}"/>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737775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accent1">
                <a:lumMod val="5000"/>
                <a:lumOff val="95000"/>
              </a:schemeClr>
            </a:gs>
            <a:gs pos="1000">
              <a:schemeClr val="accent1">
                <a:lumMod val="45000"/>
                <a:lumOff val="55000"/>
              </a:schemeClr>
            </a:gs>
            <a:gs pos="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0" name="Espace réservé du texte 7">
            <a:extLst>
              <a:ext uri="{FF2B5EF4-FFF2-40B4-BE49-F238E27FC236}">
                <a16:creationId xmlns:a16="http://schemas.microsoft.com/office/drawing/2014/main" id="{B34898F3-9C59-4712-A152-9E73769BE47A}"/>
              </a:ext>
            </a:extLst>
          </p:cNvPr>
          <p:cNvSpPr>
            <a:spLocks noGrp="1"/>
          </p:cNvSpPr>
          <p:nvPr>
            <p:ph type="body" sz="quarter" idx="10"/>
          </p:nvPr>
        </p:nvSpPr>
        <p:spPr>
          <a:xfrm>
            <a:off x="1020533" y="252000"/>
            <a:ext cx="10800000" cy="720000"/>
          </a:xfrm>
          <a:prstGeom prst="rect">
            <a:avLst/>
          </a:prstGeom>
        </p:spPr>
        <p:txBody>
          <a:bodyPr lIns="0" anchor="ctr" anchorCtr="0"/>
          <a:lstStyle>
            <a:lvl1pPr marL="0" indent="0">
              <a:buNone/>
              <a:defRPr b="1">
                <a:solidFill>
                  <a:schemeClr val="tx1"/>
                </a:solidFill>
                <a:latin typeface="Myriad Pro" panose="020B0503030403020204" pitchFamily="34" charset="0"/>
              </a:defRPr>
            </a:lvl1pPr>
            <a:lvl2pPr marL="457200" indent="0">
              <a:buNone/>
              <a:defRPr>
                <a:latin typeface="Myriad Pro" panose="020B0503030403020204" pitchFamily="34" charset="0"/>
              </a:defRPr>
            </a:lvl2pPr>
            <a:lvl3pPr marL="914400" indent="0">
              <a:buNone/>
              <a:defRPr>
                <a:latin typeface="Myriad Pro" panose="020B0503030403020204" pitchFamily="34" charset="0"/>
              </a:defRPr>
            </a:lvl3pPr>
            <a:lvl4pPr marL="1371600" indent="0">
              <a:buNone/>
              <a:defRPr>
                <a:latin typeface="Myriad Pro" panose="020B0503030403020204" pitchFamily="34" charset="0"/>
              </a:defRPr>
            </a:lvl4pPr>
            <a:lvl5pPr marL="1828800" indent="0">
              <a:buNone/>
              <a:defRPr>
                <a:latin typeface="Myriad Pro" panose="020B0503030403020204" pitchFamily="34" charset="0"/>
              </a:defRPr>
            </a:lvl5pPr>
          </a:lstStyle>
          <a:p>
            <a:pPr lvl="0"/>
            <a:r>
              <a:rPr lang="fr-FR"/>
              <a:t>Cliquez pour modifier les styles du texte du masque</a:t>
            </a:r>
          </a:p>
        </p:txBody>
      </p:sp>
      <p:sp>
        <p:nvSpPr>
          <p:cNvPr id="21" name="Espace réservé du texte 7">
            <a:extLst>
              <a:ext uri="{FF2B5EF4-FFF2-40B4-BE49-F238E27FC236}">
                <a16:creationId xmlns:a16="http://schemas.microsoft.com/office/drawing/2014/main" id="{2FD3C355-EA14-49FA-92A6-F50B2742B273}"/>
              </a:ext>
            </a:extLst>
          </p:cNvPr>
          <p:cNvSpPr>
            <a:spLocks noGrp="1"/>
          </p:cNvSpPr>
          <p:nvPr>
            <p:ph type="body" sz="quarter" idx="11"/>
          </p:nvPr>
        </p:nvSpPr>
        <p:spPr>
          <a:xfrm>
            <a:off x="1020533" y="1030177"/>
            <a:ext cx="10800000" cy="385935"/>
          </a:xfrm>
          <a:prstGeom prst="rect">
            <a:avLst/>
          </a:prstGeom>
        </p:spPr>
        <p:txBody>
          <a:bodyPr lIns="0" anchor="t" anchorCtr="0"/>
          <a:lstStyle>
            <a:lvl1pPr marL="0" indent="0">
              <a:buNone/>
              <a:defRPr sz="1400" b="0">
                <a:solidFill>
                  <a:schemeClr val="tx1"/>
                </a:solidFill>
                <a:latin typeface="Myriad Pro" panose="020B0503030403020204" pitchFamily="34" charset="0"/>
              </a:defRPr>
            </a:lvl1pPr>
            <a:lvl2pPr marL="457200" indent="0">
              <a:buNone/>
              <a:defRPr>
                <a:latin typeface="Myriad Pro" panose="020B0503030403020204" pitchFamily="34" charset="0"/>
              </a:defRPr>
            </a:lvl2pPr>
            <a:lvl3pPr marL="914400" indent="0">
              <a:buNone/>
              <a:defRPr>
                <a:latin typeface="Myriad Pro" panose="020B0503030403020204" pitchFamily="34" charset="0"/>
              </a:defRPr>
            </a:lvl3pPr>
            <a:lvl4pPr marL="1371600" indent="0">
              <a:buNone/>
              <a:defRPr>
                <a:latin typeface="Myriad Pro" panose="020B0503030403020204" pitchFamily="34" charset="0"/>
              </a:defRPr>
            </a:lvl4pPr>
            <a:lvl5pPr marL="1828800" indent="0">
              <a:buNone/>
              <a:defRPr>
                <a:latin typeface="Myriad Pro" panose="020B0503030403020204" pitchFamily="34" charset="0"/>
              </a:defRPr>
            </a:lvl5pPr>
          </a:lstStyle>
          <a:p>
            <a:pPr lvl="0"/>
            <a:r>
              <a:rPr lang="fr-FR"/>
              <a:t>Cliquez pour modifier les styles du texte du masque</a:t>
            </a:r>
          </a:p>
        </p:txBody>
      </p:sp>
    </p:spTree>
    <p:extLst>
      <p:ext uri="{BB962C8B-B14F-4D97-AF65-F5344CB8AC3E}">
        <p14:creationId xmlns:p14="http://schemas.microsoft.com/office/powerpoint/2010/main" val="1313032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4567"/>
            </a:lvl1pPr>
          </a:lstStyle>
          <a:p>
            <a:r>
              <a:rPr lang="fr-FR"/>
              <a:t>Modifiez le style du titre</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1827"/>
            </a:lvl1pPr>
            <a:lvl2pPr marL="347975" indent="0" algn="ctr">
              <a:buNone/>
              <a:defRPr sz="1522"/>
            </a:lvl2pPr>
            <a:lvl3pPr marL="695950" indent="0" algn="ctr">
              <a:buNone/>
              <a:defRPr sz="1370"/>
            </a:lvl3pPr>
            <a:lvl4pPr marL="1043925" indent="0" algn="ctr">
              <a:buNone/>
              <a:defRPr sz="1218"/>
            </a:lvl4pPr>
            <a:lvl5pPr marL="1391900" indent="0" algn="ctr">
              <a:buNone/>
              <a:defRPr sz="1218"/>
            </a:lvl5pPr>
            <a:lvl6pPr marL="1739875" indent="0" algn="ctr">
              <a:buNone/>
              <a:defRPr sz="1218"/>
            </a:lvl6pPr>
            <a:lvl7pPr marL="2087850" indent="0" algn="ctr">
              <a:buNone/>
              <a:defRPr sz="1218"/>
            </a:lvl7pPr>
            <a:lvl8pPr marL="2435824" indent="0" algn="ctr">
              <a:buNone/>
              <a:defRPr sz="1218"/>
            </a:lvl8pPr>
            <a:lvl9pPr marL="2783799" indent="0" algn="ctr">
              <a:buNone/>
              <a:defRPr sz="1218"/>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D51B760-FFD1-4814-9007-87CE809FE8D9}" type="datetimeFigureOut">
              <a:rPr lang="fr-FR" smtClean="0"/>
              <a:t>05/04/2023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756500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51B760-FFD1-4814-9007-87CE809FE8D9}" type="datetimeFigureOut">
              <a:rPr lang="fr-FR" smtClean="0"/>
              <a:t>05/04/2023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3331794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567"/>
            </a:lvl1pPr>
          </a:lstStyle>
          <a:p>
            <a:r>
              <a:rPr lang="fr-FR"/>
              <a:t>Modifiez le style du titre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1827">
                <a:solidFill>
                  <a:schemeClr val="tx1">
                    <a:tint val="75000"/>
                  </a:schemeClr>
                </a:solidFill>
              </a:defRPr>
            </a:lvl1pPr>
            <a:lvl2pPr marL="347975" indent="0">
              <a:buNone/>
              <a:defRPr sz="1522">
                <a:solidFill>
                  <a:schemeClr val="tx1">
                    <a:tint val="75000"/>
                  </a:schemeClr>
                </a:solidFill>
              </a:defRPr>
            </a:lvl2pPr>
            <a:lvl3pPr marL="695950" indent="0">
              <a:buNone/>
              <a:defRPr sz="1370">
                <a:solidFill>
                  <a:schemeClr val="tx1">
                    <a:tint val="75000"/>
                  </a:schemeClr>
                </a:solidFill>
              </a:defRPr>
            </a:lvl3pPr>
            <a:lvl4pPr marL="1043925" indent="0">
              <a:buNone/>
              <a:defRPr sz="1218">
                <a:solidFill>
                  <a:schemeClr val="tx1">
                    <a:tint val="75000"/>
                  </a:schemeClr>
                </a:solidFill>
              </a:defRPr>
            </a:lvl4pPr>
            <a:lvl5pPr marL="1391900" indent="0">
              <a:buNone/>
              <a:defRPr sz="1218">
                <a:solidFill>
                  <a:schemeClr val="tx1">
                    <a:tint val="75000"/>
                  </a:schemeClr>
                </a:solidFill>
              </a:defRPr>
            </a:lvl5pPr>
            <a:lvl6pPr marL="1739875" indent="0">
              <a:buNone/>
              <a:defRPr sz="1218">
                <a:solidFill>
                  <a:schemeClr val="tx1">
                    <a:tint val="75000"/>
                  </a:schemeClr>
                </a:solidFill>
              </a:defRPr>
            </a:lvl6pPr>
            <a:lvl7pPr marL="2087850" indent="0">
              <a:buNone/>
              <a:defRPr sz="1218">
                <a:solidFill>
                  <a:schemeClr val="tx1">
                    <a:tint val="75000"/>
                  </a:schemeClr>
                </a:solidFill>
              </a:defRPr>
            </a:lvl7pPr>
            <a:lvl8pPr marL="2435824" indent="0">
              <a:buNone/>
              <a:defRPr sz="1218">
                <a:solidFill>
                  <a:schemeClr val="tx1">
                    <a:tint val="75000"/>
                  </a:schemeClr>
                </a:solidFill>
              </a:defRPr>
            </a:lvl8pPr>
            <a:lvl9pPr marL="2783799" indent="0">
              <a:buNone/>
              <a:defRPr sz="1218">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51B760-FFD1-4814-9007-87CE809FE8D9}" type="datetimeFigureOut">
              <a:rPr lang="fr-FR" smtClean="0"/>
              <a:t>05/04/2023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2579216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D51B760-FFD1-4814-9007-87CE809FE8D9}" type="datetimeFigureOut">
              <a:rPr lang="fr-FR" smtClean="0"/>
              <a:t>05/04/2023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3266061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90" y="1681164"/>
            <a:ext cx="5157787" cy="823913"/>
          </a:xfrm>
        </p:spPr>
        <p:txBody>
          <a:bodyPr anchor="b"/>
          <a:lstStyle>
            <a:lvl1pPr marL="0" indent="0">
              <a:buNone/>
              <a:defRPr sz="1827" b="1"/>
            </a:lvl1pPr>
            <a:lvl2pPr marL="347975" indent="0">
              <a:buNone/>
              <a:defRPr sz="1522" b="1"/>
            </a:lvl2pPr>
            <a:lvl3pPr marL="695950" indent="0">
              <a:buNone/>
              <a:defRPr sz="1370" b="1"/>
            </a:lvl3pPr>
            <a:lvl4pPr marL="1043925" indent="0">
              <a:buNone/>
              <a:defRPr sz="1218" b="1"/>
            </a:lvl4pPr>
            <a:lvl5pPr marL="1391900" indent="0">
              <a:buNone/>
              <a:defRPr sz="1218" b="1"/>
            </a:lvl5pPr>
            <a:lvl6pPr marL="1739875" indent="0">
              <a:buNone/>
              <a:defRPr sz="1218" b="1"/>
            </a:lvl6pPr>
            <a:lvl7pPr marL="2087850" indent="0">
              <a:buNone/>
              <a:defRPr sz="1218" b="1"/>
            </a:lvl7pPr>
            <a:lvl8pPr marL="2435824" indent="0">
              <a:buNone/>
              <a:defRPr sz="1218" b="1"/>
            </a:lvl8pPr>
            <a:lvl9pPr marL="2783799" indent="0">
              <a:buNone/>
              <a:defRPr sz="1218" b="1"/>
            </a:lvl9pPr>
          </a:lstStyle>
          <a:p>
            <a:pPr lvl="0"/>
            <a:r>
              <a:rPr lang="fr-FR"/>
              <a:t>Cliquez pour modifier les styles du texte du masque</a:t>
            </a:r>
          </a:p>
        </p:txBody>
      </p:sp>
      <p:sp>
        <p:nvSpPr>
          <p:cNvPr id="4" name="Content Placeholder 3"/>
          <p:cNvSpPr>
            <a:spLocks noGrp="1"/>
          </p:cNvSpPr>
          <p:nvPr>
            <p:ph sz="half" idx="2"/>
          </p:nvPr>
        </p:nvSpPr>
        <p:spPr>
          <a:xfrm>
            <a:off x="839790"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4"/>
            <a:ext cx="5183188" cy="823913"/>
          </a:xfrm>
        </p:spPr>
        <p:txBody>
          <a:bodyPr anchor="b"/>
          <a:lstStyle>
            <a:lvl1pPr marL="0" indent="0">
              <a:buNone/>
              <a:defRPr sz="1827" b="1"/>
            </a:lvl1pPr>
            <a:lvl2pPr marL="347975" indent="0">
              <a:buNone/>
              <a:defRPr sz="1522" b="1"/>
            </a:lvl2pPr>
            <a:lvl3pPr marL="695950" indent="0">
              <a:buNone/>
              <a:defRPr sz="1370" b="1"/>
            </a:lvl3pPr>
            <a:lvl4pPr marL="1043925" indent="0">
              <a:buNone/>
              <a:defRPr sz="1218" b="1"/>
            </a:lvl4pPr>
            <a:lvl5pPr marL="1391900" indent="0">
              <a:buNone/>
              <a:defRPr sz="1218" b="1"/>
            </a:lvl5pPr>
            <a:lvl6pPr marL="1739875" indent="0">
              <a:buNone/>
              <a:defRPr sz="1218" b="1"/>
            </a:lvl6pPr>
            <a:lvl7pPr marL="2087850" indent="0">
              <a:buNone/>
              <a:defRPr sz="1218" b="1"/>
            </a:lvl7pPr>
            <a:lvl8pPr marL="2435824" indent="0">
              <a:buNone/>
              <a:defRPr sz="1218" b="1"/>
            </a:lvl8pPr>
            <a:lvl9pPr marL="2783799" indent="0">
              <a:buNone/>
              <a:defRPr sz="1218"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D51B760-FFD1-4814-9007-87CE809FE8D9}" type="datetimeFigureOut">
              <a:rPr lang="fr-FR" smtClean="0"/>
              <a:t>05/04/2023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868570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D51B760-FFD1-4814-9007-87CE809FE8D9}" type="datetimeFigureOut">
              <a:rPr lang="fr-FR" smtClean="0"/>
              <a:t>05/04/2023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2292635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1B760-FFD1-4814-9007-87CE809FE8D9}" type="datetimeFigureOut">
              <a:rPr lang="fr-FR" smtClean="0"/>
              <a:t>05/04/2023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299361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fil">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Le profil </a:t>
            </a:r>
            <a:br>
              <a:rPr lang="fr-FR" sz="4000" b="1" dirty="0">
                <a:latin typeface="Myriad Pro" panose="020B0503030403020204" pitchFamily="34" charset="0"/>
              </a:rPr>
            </a:br>
            <a:r>
              <a:rPr lang="fr-FR" sz="4000" b="1" dirty="0">
                <a:latin typeface="Myriad Pro" panose="020B0503030403020204" pitchFamily="34" charset="0"/>
              </a:rPr>
              <a:t>de l’échantillon</a:t>
            </a:r>
          </a:p>
        </p:txBody>
      </p:sp>
    </p:spTree>
    <p:extLst>
      <p:ext uri="{BB962C8B-B14F-4D97-AF65-F5344CB8AC3E}">
        <p14:creationId xmlns:p14="http://schemas.microsoft.com/office/powerpoint/2010/main" val="1740376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36"/>
            </a:lvl1pPr>
          </a:lstStyle>
          <a:p>
            <a:r>
              <a:rPr lang="fr-FR"/>
              <a:t>Modifiez le style du titre</a:t>
            </a:r>
            <a:endParaRPr lang="en-US" dirty="0"/>
          </a:p>
        </p:txBody>
      </p:sp>
      <p:sp>
        <p:nvSpPr>
          <p:cNvPr id="3" name="Content Placeholder 2"/>
          <p:cNvSpPr>
            <a:spLocks noGrp="1"/>
          </p:cNvSpPr>
          <p:nvPr>
            <p:ph idx="1"/>
          </p:nvPr>
        </p:nvSpPr>
        <p:spPr>
          <a:xfrm>
            <a:off x="5183188" y="987426"/>
            <a:ext cx="6172200" cy="4873625"/>
          </a:xfrm>
        </p:spPr>
        <p:txBody>
          <a:bodyPr/>
          <a:lstStyle>
            <a:lvl1pPr>
              <a:defRPr sz="2436"/>
            </a:lvl1pPr>
            <a:lvl2pPr>
              <a:defRPr sz="2131"/>
            </a:lvl2pPr>
            <a:lvl3pPr>
              <a:defRPr sz="1827"/>
            </a:lvl3pPr>
            <a:lvl4pPr>
              <a:defRPr sz="1522"/>
            </a:lvl4pPr>
            <a:lvl5pPr>
              <a:defRPr sz="1522"/>
            </a:lvl5pPr>
            <a:lvl6pPr>
              <a:defRPr sz="1522"/>
            </a:lvl6pPr>
            <a:lvl7pPr>
              <a:defRPr sz="1522"/>
            </a:lvl7pPr>
            <a:lvl8pPr>
              <a:defRPr sz="1522"/>
            </a:lvl8pPr>
            <a:lvl9pPr>
              <a:defRPr sz="152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18"/>
            </a:lvl1pPr>
            <a:lvl2pPr marL="347975" indent="0">
              <a:buNone/>
              <a:defRPr sz="1066"/>
            </a:lvl2pPr>
            <a:lvl3pPr marL="695950" indent="0">
              <a:buNone/>
              <a:defRPr sz="913"/>
            </a:lvl3pPr>
            <a:lvl4pPr marL="1043925" indent="0">
              <a:buNone/>
              <a:defRPr sz="761"/>
            </a:lvl4pPr>
            <a:lvl5pPr marL="1391900" indent="0">
              <a:buNone/>
              <a:defRPr sz="761"/>
            </a:lvl5pPr>
            <a:lvl6pPr marL="1739875" indent="0">
              <a:buNone/>
              <a:defRPr sz="761"/>
            </a:lvl6pPr>
            <a:lvl7pPr marL="2087850" indent="0">
              <a:buNone/>
              <a:defRPr sz="761"/>
            </a:lvl7pPr>
            <a:lvl8pPr marL="2435824" indent="0">
              <a:buNone/>
              <a:defRPr sz="761"/>
            </a:lvl8pPr>
            <a:lvl9pPr marL="2783799" indent="0">
              <a:buNone/>
              <a:defRPr sz="76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51B760-FFD1-4814-9007-87CE809FE8D9}" type="datetimeFigureOut">
              <a:rPr lang="fr-FR" smtClean="0"/>
              <a:t>05/04/2023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181312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36"/>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436"/>
            </a:lvl1pPr>
            <a:lvl2pPr marL="347975" indent="0">
              <a:buNone/>
              <a:defRPr sz="2131"/>
            </a:lvl2pPr>
            <a:lvl3pPr marL="695950" indent="0">
              <a:buNone/>
              <a:defRPr sz="1827"/>
            </a:lvl3pPr>
            <a:lvl4pPr marL="1043925" indent="0">
              <a:buNone/>
              <a:defRPr sz="1522"/>
            </a:lvl4pPr>
            <a:lvl5pPr marL="1391900" indent="0">
              <a:buNone/>
              <a:defRPr sz="1522"/>
            </a:lvl5pPr>
            <a:lvl6pPr marL="1739875" indent="0">
              <a:buNone/>
              <a:defRPr sz="1522"/>
            </a:lvl6pPr>
            <a:lvl7pPr marL="2087850" indent="0">
              <a:buNone/>
              <a:defRPr sz="1522"/>
            </a:lvl7pPr>
            <a:lvl8pPr marL="2435824" indent="0">
              <a:buNone/>
              <a:defRPr sz="1522"/>
            </a:lvl8pPr>
            <a:lvl9pPr marL="2783799" indent="0">
              <a:buNone/>
              <a:defRPr sz="1522"/>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18"/>
            </a:lvl1pPr>
            <a:lvl2pPr marL="347975" indent="0">
              <a:buNone/>
              <a:defRPr sz="1066"/>
            </a:lvl2pPr>
            <a:lvl3pPr marL="695950" indent="0">
              <a:buNone/>
              <a:defRPr sz="913"/>
            </a:lvl3pPr>
            <a:lvl4pPr marL="1043925" indent="0">
              <a:buNone/>
              <a:defRPr sz="761"/>
            </a:lvl4pPr>
            <a:lvl5pPr marL="1391900" indent="0">
              <a:buNone/>
              <a:defRPr sz="761"/>
            </a:lvl5pPr>
            <a:lvl6pPr marL="1739875" indent="0">
              <a:buNone/>
              <a:defRPr sz="761"/>
            </a:lvl6pPr>
            <a:lvl7pPr marL="2087850" indent="0">
              <a:buNone/>
              <a:defRPr sz="761"/>
            </a:lvl7pPr>
            <a:lvl8pPr marL="2435824" indent="0">
              <a:buNone/>
              <a:defRPr sz="761"/>
            </a:lvl8pPr>
            <a:lvl9pPr marL="2783799" indent="0">
              <a:buNone/>
              <a:defRPr sz="76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51B760-FFD1-4814-9007-87CE809FE8D9}" type="datetimeFigureOut">
              <a:rPr lang="fr-FR" smtClean="0"/>
              <a:t>05/04/2023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2591807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51B760-FFD1-4814-9007-87CE809FE8D9}" type="datetimeFigureOut">
              <a:rPr lang="fr-FR" smtClean="0"/>
              <a:t>05/04/2023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3467159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6"/>
            <a:ext cx="7734300" cy="58118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51B760-FFD1-4814-9007-87CE809FE8D9}" type="datetimeFigureOut">
              <a:rPr lang="fr-FR" smtClean="0"/>
              <a:t>05/04/2023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F442F9-6C95-4711-9815-2D3DB4B42C02}" type="slidenum">
              <a:rPr lang="fr-FR" smtClean="0"/>
              <a:t>‹N°›</a:t>
            </a:fld>
            <a:endParaRPr lang="fr-FR"/>
          </a:p>
        </p:txBody>
      </p:sp>
    </p:spTree>
    <p:extLst>
      <p:ext uri="{BB962C8B-B14F-4D97-AF65-F5344CB8AC3E}">
        <p14:creationId xmlns:p14="http://schemas.microsoft.com/office/powerpoint/2010/main" val="49384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éthodo">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La méthodologie</a:t>
            </a:r>
          </a:p>
        </p:txBody>
      </p:sp>
    </p:spTree>
    <p:extLst>
      <p:ext uri="{BB962C8B-B14F-4D97-AF65-F5344CB8AC3E}">
        <p14:creationId xmlns:p14="http://schemas.microsoft.com/office/powerpoint/2010/main" val="170767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7" name="Image 6" descr="Une image contenant texte&#10;&#10;Description générée automatiquement">
            <a:extLst>
              <a:ext uri="{FF2B5EF4-FFF2-40B4-BE49-F238E27FC236}">
                <a16:creationId xmlns:a16="http://schemas.microsoft.com/office/drawing/2014/main" id="{02D06376-E2D0-2797-B4BF-A17E7D2C6A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D5DE256B-66F3-9B71-1408-86C5068714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7A4217C2-7BDA-6776-BC59-BA0ED44008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pic>
        <p:nvPicPr>
          <p:cNvPr id="3" name="Image 2" descr="Une image contenant texte&#10;&#10;Description générée automatiquement">
            <a:extLst>
              <a:ext uri="{FF2B5EF4-FFF2-40B4-BE49-F238E27FC236}">
                <a16:creationId xmlns:a16="http://schemas.microsoft.com/office/drawing/2014/main" id="{7A635C5C-27DF-6C8E-A4EC-CE6575FE85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789543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3.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7.png"/><Relationship Id="rId5" Type="http://schemas.openxmlformats.org/officeDocument/2006/relationships/slideLayout" Target="../slideLayouts/slideLayout26.xml"/><Relationship Id="rId10" Type="http://schemas.openxmlformats.org/officeDocument/2006/relationships/theme" Target="../theme/theme6.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7.xml"/><Relationship Id="rId1" Type="http://schemas.openxmlformats.org/officeDocument/2006/relationships/slideLayout" Target="../slideLayouts/slideLayout31.xml"/><Relationship Id="rId5" Type="http://schemas.openxmlformats.org/officeDocument/2006/relationships/image" Target="../media/image20.png"/><Relationship Id="rId4"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8.xml"/><Relationship Id="rId1" Type="http://schemas.openxmlformats.org/officeDocument/2006/relationships/slideLayout" Target="../slideLayouts/slideLayout32.xml"/><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9CCF54E-ED29-8C53-F2C0-56F561BFA7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2526" y="6259257"/>
            <a:ext cx="1354702" cy="486424"/>
          </a:xfrm>
          <a:prstGeom prst="rect">
            <a:avLst/>
          </a:prstGeom>
        </p:spPr>
      </p:pic>
      <p:sp>
        <p:nvSpPr>
          <p:cNvPr id="7" name="Forme libre : forme 6">
            <a:extLst>
              <a:ext uri="{FF2B5EF4-FFF2-40B4-BE49-F238E27FC236}">
                <a16:creationId xmlns:a16="http://schemas.microsoft.com/office/drawing/2014/main" id="{3B1F9D86-264A-4E38-B90D-F6B7E8C10972}"/>
              </a:ext>
            </a:extLst>
          </p:cNvPr>
          <p:cNvSpPr/>
          <p:nvPr userDrawn="1"/>
        </p:nvSpPr>
        <p:spPr>
          <a:xfrm>
            <a:off x="0" y="1"/>
            <a:ext cx="2816951" cy="2800350"/>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 name="Forme libre : forme 7">
            <a:extLst>
              <a:ext uri="{FF2B5EF4-FFF2-40B4-BE49-F238E27FC236}">
                <a16:creationId xmlns:a16="http://schemas.microsoft.com/office/drawing/2014/main" id="{A1E37E50-419B-47D1-B5F0-ABDEEC7AEA90}"/>
              </a:ext>
            </a:extLst>
          </p:cNvPr>
          <p:cNvSpPr>
            <a:spLocks noChangeAspect="1"/>
          </p:cNvSpPr>
          <p:nvPr userDrawn="1"/>
        </p:nvSpPr>
        <p:spPr>
          <a:xfrm>
            <a:off x="6674151" y="1358900"/>
            <a:ext cx="5517849" cy="549910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Forme libre : forme 8">
            <a:extLst>
              <a:ext uri="{FF2B5EF4-FFF2-40B4-BE49-F238E27FC236}">
                <a16:creationId xmlns:a16="http://schemas.microsoft.com/office/drawing/2014/main" id="{2D18E093-770D-4F1F-A9F3-BD1A43AB2343}"/>
              </a:ext>
            </a:extLst>
          </p:cNvPr>
          <p:cNvSpPr/>
          <p:nvPr userDrawn="1"/>
        </p:nvSpPr>
        <p:spPr>
          <a:xfrm>
            <a:off x="2" y="1"/>
            <a:ext cx="1262509" cy="2329625"/>
          </a:xfrm>
          <a:custGeom>
            <a:avLst/>
            <a:gdLst>
              <a:gd name="connsiteX0" fmla="*/ 0 w 1262509"/>
              <a:gd name="connsiteY0" fmla="*/ 0 h 2329625"/>
              <a:gd name="connsiteX1" fmla="*/ 1 w 1262509"/>
              <a:gd name="connsiteY1" fmla="*/ 0 h 2329625"/>
              <a:gd name="connsiteX2" fmla="*/ 1262509 w 1262509"/>
              <a:gd name="connsiteY2" fmla="*/ 710161 h 2329625"/>
              <a:gd name="connsiteX3" fmla="*/ 1255967 w 1262509"/>
              <a:gd name="connsiteY3" fmla="*/ 715430 h 2329625"/>
              <a:gd name="connsiteX4" fmla="*/ 75022 w 1262509"/>
              <a:gd name="connsiteY4" fmla="*/ 2183147 h 2329625"/>
              <a:gd name="connsiteX5" fmla="*/ 0 w 1262509"/>
              <a:gd name="connsiteY5" fmla="*/ 2329625 h 2329625"/>
              <a:gd name="connsiteX6" fmla="*/ 0 w 1262509"/>
              <a:gd name="connsiteY6" fmla="*/ 0 h 23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509" h="2329625">
                <a:moveTo>
                  <a:pt x="0" y="0"/>
                </a:moveTo>
                <a:lnTo>
                  <a:pt x="1" y="0"/>
                </a:lnTo>
                <a:lnTo>
                  <a:pt x="1262509" y="710161"/>
                </a:lnTo>
                <a:lnTo>
                  <a:pt x="1255967" y="715430"/>
                </a:lnTo>
                <a:cubicBezTo>
                  <a:pt x="779566" y="1128103"/>
                  <a:pt x="378185" y="1625076"/>
                  <a:pt x="75022" y="2183147"/>
                </a:cubicBezTo>
                <a:lnTo>
                  <a:pt x="0" y="2329625"/>
                </a:lnTo>
                <a:lnTo>
                  <a:pt x="0" y="0"/>
                </a:lnTo>
                <a:close/>
              </a:path>
            </a:pathLst>
          </a:cu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Forme libre : forme 9">
            <a:extLst>
              <a:ext uri="{FF2B5EF4-FFF2-40B4-BE49-F238E27FC236}">
                <a16:creationId xmlns:a16="http://schemas.microsoft.com/office/drawing/2014/main" id="{2A718F36-47F7-4BAE-B058-4F5B150DA9D0}"/>
              </a:ext>
            </a:extLst>
          </p:cNvPr>
          <p:cNvSpPr/>
          <p:nvPr userDrawn="1"/>
        </p:nvSpPr>
        <p:spPr>
          <a:xfrm>
            <a:off x="6851308" y="4244683"/>
            <a:ext cx="1112354" cy="2613317"/>
          </a:xfrm>
          <a:custGeom>
            <a:avLst/>
            <a:gdLst>
              <a:gd name="connsiteX0" fmla="*/ 694795 w 1112354"/>
              <a:gd name="connsiteY0" fmla="*/ 0 h 2613317"/>
              <a:gd name="connsiteX1" fmla="*/ 1112354 w 1112354"/>
              <a:gd name="connsiteY1" fmla="*/ 234877 h 2613317"/>
              <a:gd name="connsiteX2" fmla="*/ 1107449 w 1112354"/>
              <a:gd name="connsiteY2" fmla="*/ 243088 h 2613317"/>
              <a:gd name="connsiteX3" fmla="*/ 484729 w 1112354"/>
              <a:gd name="connsiteY3" fmla="*/ 2385584 h 2613317"/>
              <a:gd name="connsiteX4" fmla="*/ 478971 w 1112354"/>
              <a:gd name="connsiteY4" fmla="*/ 2613317 h 2613317"/>
              <a:gd name="connsiteX5" fmla="*/ 0 w 1112354"/>
              <a:gd name="connsiteY5" fmla="*/ 2613317 h 2613317"/>
              <a:gd name="connsiteX6" fmla="*/ 6381 w 1112354"/>
              <a:gd name="connsiteY6" fmla="*/ 2360936 h 2613317"/>
              <a:gd name="connsiteX7" fmla="*/ 690501 w 1112354"/>
              <a:gd name="connsiteY7" fmla="*/ 7189 h 2613317"/>
              <a:gd name="connsiteX8" fmla="*/ 694795 w 1112354"/>
              <a:gd name="connsiteY8" fmla="*/ 0 h 261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354" h="2613317">
                <a:moveTo>
                  <a:pt x="694795" y="0"/>
                </a:moveTo>
                <a:lnTo>
                  <a:pt x="1112354" y="234877"/>
                </a:lnTo>
                <a:lnTo>
                  <a:pt x="1107449" y="243088"/>
                </a:lnTo>
                <a:cubicBezTo>
                  <a:pt x="745621" y="881240"/>
                  <a:pt x="524075" y="1609377"/>
                  <a:pt x="484729" y="2385584"/>
                </a:cubicBezTo>
                <a:lnTo>
                  <a:pt x="478971" y="2613317"/>
                </a:lnTo>
                <a:lnTo>
                  <a:pt x="0" y="2613317"/>
                </a:lnTo>
                <a:lnTo>
                  <a:pt x="6381" y="2360936"/>
                </a:lnTo>
                <a:cubicBezTo>
                  <a:pt x="49607" y="1508195"/>
                  <a:pt x="292996" y="708263"/>
                  <a:pt x="690501" y="7189"/>
                </a:cubicBezTo>
                <a:lnTo>
                  <a:pt x="694795" y="0"/>
                </a:lnTo>
                <a:close/>
              </a:path>
            </a:pathLst>
          </a:cu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1" name="Forme libre : forme 10">
            <a:extLst>
              <a:ext uri="{FF2B5EF4-FFF2-40B4-BE49-F238E27FC236}">
                <a16:creationId xmlns:a16="http://schemas.microsoft.com/office/drawing/2014/main" id="{274FB72C-C7C2-4588-81ED-B94ACC70FCE5}"/>
              </a:ext>
            </a:extLst>
          </p:cNvPr>
          <p:cNvSpPr/>
          <p:nvPr userDrawn="1"/>
        </p:nvSpPr>
        <p:spPr>
          <a:xfrm>
            <a:off x="2" y="1"/>
            <a:ext cx="2323576" cy="710161"/>
          </a:xfrm>
          <a:custGeom>
            <a:avLst/>
            <a:gdLst>
              <a:gd name="connsiteX0" fmla="*/ 0 w 2323576"/>
              <a:gd name="connsiteY0" fmla="*/ 0 h 710161"/>
              <a:gd name="connsiteX1" fmla="*/ 2323576 w 2323576"/>
              <a:gd name="connsiteY1" fmla="*/ 0 h 710161"/>
              <a:gd name="connsiteX2" fmla="*/ 2189496 w 2323576"/>
              <a:gd name="connsiteY2" fmla="*/ 68672 h 710161"/>
              <a:gd name="connsiteX3" fmla="*/ 1550623 w 2323576"/>
              <a:gd name="connsiteY3" fmla="*/ 478127 h 710161"/>
              <a:gd name="connsiteX4" fmla="*/ 1262508 w 2323576"/>
              <a:gd name="connsiteY4" fmla="*/ 710161 h 710161"/>
              <a:gd name="connsiteX5" fmla="*/ 0 w 2323576"/>
              <a:gd name="connsiteY5" fmla="*/ 0 h 71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576" h="710161">
                <a:moveTo>
                  <a:pt x="0" y="0"/>
                </a:moveTo>
                <a:lnTo>
                  <a:pt x="2323576" y="0"/>
                </a:lnTo>
                <a:lnTo>
                  <a:pt x="2189496" y="68672"/>
                </a:lnTo>
                <a:cubicBezTo>
                  <a:pt x="1966268" y="189937"/>
                  <a:pt x="1752815" y="326917"/>
                  <a:pt x="1550623" y="478127"/>
                </a:cubicBezTo>
                <a:lnTo>
                  <a:pt x="1262508" y="71016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Forme libre : forme 11">
            <a:extLst>
              <a:ext uri="{FF2B5EF4-FFF2-40B4-BE49-F238E27FC236}">
                <a16:creationId xmlns:a16="http://schemas.microsoft.com/office/drawing/2014/main" id="{C72AC437-6943-435D-968C-763C9F0C3F52}"/>
              </a:ext>
            </a:extLst>
          </p:cNvPr>
          <p:cNvSpPr/>
          <p:nvPr userDrawn="1"/>
        </p:nvSpPr>
        <p:spPr>
          <a:xfrm>
            <a:off x="7546104" y="1543580"/>
            <a:ext cx="4645897" cy="2935980"/>
          </a:xfrm>
          <a:custGeom>
            <a:avLst/>
            <a:gdLst>
              <a:gd name="connsiteX0" fmla="*/ 4641304 w 4645897"/>
              <a:gd name="connsiteY0" fmla="*/ 0 h 2935980"/>
              <a:gd name="connsiteX1" fmla="*/ 4645897 w 4645897"/>
              <a:gd name="connsiteY1" fmla="*/ 116 h 2935980"/>
              <a:gd name="connsiteX2" fmla="*/ 4645897 w 4645897"/>
              <a:gd name="connsiteY2" fmla="*/ 479087 h 2935980"/>
              <a:gd name="connsiteX3" fmla="*/ 4641304 w 4645897"/>
              <a:gd name="connsiteY3" fmla="*/ 478971 h 2935980"/>
              <a:gd name="connsiteX4" fmla="*/ 1375102 w 4645897"/>
              <a:gd name="connsiteY4" fmla="*/ 1740911 h 2935980"/>
              <a:gd name="connsiteX5" fmla="*/ 1220136 w 4645897"/>
              <a:gd name="connsiteY5" fmla="*/ 1888659 h 2935980"/>
              <a:gd name="connsiteX6" fmla="*/ 1206398 w 4645897"/>
              <a:gd name="connsiteY6" fmla="*/ 1901756 h 2935980"/>
              <a:gd name="connsiteX7" fmla="*/ 525369 w 4645897"/>
              <a:gd name="connsiteY7" fmla="*/ 2755487 h 2935980"/>
              <a:gd name="connsiteX8" fmla="*/ 417559 w 4645897"/>
              <a:gd name="connsiteY8" fmla="*/ 2935980 h 2935980"/>
              <a:gd name="connsiteX9" fmla="*/ 0 w 4645897"/>
              <a:gd name="connsiteY9" fmla="*/ 2701103 h 2935980"/>
              <a:gd name="connsiteX10" fmla="*/ 119535 w 4645897"/>
              <a:gd name="connsiteY10" fmla="*/ 2500982 h 2935980"/>
              <a:gd name="connsiteX11" fmla="*/ 867714 w 4645897"/>
              <a:gd name="connsiteY11" fmla="*/ 1563072 h 2935980"/>
              <a:gd name="connsiteX12" fmla="*/ 881452 w 4645897"/>
              <a:gd name="connsiteY12" fmla="*/ 1549976 h 2935980"/>
              <a:gd name="connsiteX13" fmla="*/ 881451 w 4645897"/>
              <a:gd name="connsiteY13" fmla="*/ 1549975 h 2935980"/>
              <a:gd name="connsiteX14" fmla="*/ 1053052 w 4645897"/>
              <a:gd name="connsiteY14" fmla="*/ 1386368 h 2935980"/>
              <a:gd name="connsiteX15" fmla="*/ 4641304 w 4645897"/>
              <a:gd name="connsiteY15" fmla="*/ 0 h 293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5897" h="2935980">
                <a:moveTo>
                  <a:pt x="4641304" y="0"/>
                </a:moveTo>
                <a:lnTo>
                  <a:pt x="4645897" y="116"/>
                </a:lnTo>
                <a:lnTo>
                  <a:pt x="4645897" y="479087"/>
                </a:lnTo>
                <a:lnTo>
                  <a:pt x="4641304" y="478971"/>
                </a:lnTo>
                <a:cubicBezTo>
                  <a:pt x="3383728" y="478971"/>
                  <a:pt x="2237765" y="956847"/>
                  <a:pt x="1375102" y="1740911"/>
                </a:cubicBezTo>
                <a:lnTo>
                  <a:pt x="1220136" y="1888659"/>
                </a:lnTo>
                <a:lnTo>
                  <a:pt x="1206398" y="1901756"/>
                </a:lnTo>
                <a:cubicBezTo>
                  <a:pt x="948858" y="2159296"/>
                  <a:pt x="720102" y="2445620"/>
                  <a:pt x="525369" y="2755487"/>
                </a:cubicBezTo>
                <a:lnTo>
                  <a:pt x="417559" y="2935980"/>
                </a:lnTo>
                <a:lnTo>
                  <a:pt x="0" y="2701103"/>
                </a:lnTo>
                <a:lnTo>
                  <a:pt x="119535" y="2500982"/>
                </a:lnTo>
                <a:cubicBezTo>
                  <a:pt x="333469" y="2160561"/>
                  <a:pt x="584781" y="1846006"/>
                  <a:pt x="867714" y="1563072"/>
                </a:cubicBezTo>
                <a:lnTo>
                  <a:pt x="881452" y="1549976"/>
                </a:lnTo>
                <a:lnTo>
                  <a:pt x="881451" y="1549975"/>
                </a:lnTo>
                <a:lnTo>
                  <a:pt x="1053052" y="1386368"/>
                </a:lnTo>
                <a:cubicBezTo>
                  <a:pt x="2000775" y="524994"/>
                  <a:pt x="3259730" y="0"/>
                  <a:pt x="46413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Image 4" descr="Une image contenant texte&#10;&#10;Description générée automatiquement">
            <a:extLst>
              <a:ext uri="{FF2B5EF4-FFF2-40B4-BE49-F238E27FC236}">
                <a16:creationId xmlns:a16="http://schemas.microsoft.com/office/drawing/2014/main" id="{583D533B-CD4A-FE25-AE23-64ED31D0CA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52900" y="6259257"/>
            <a:ext cx="418462" cy="432000"/>
          </a:xfrm>
          <a:prstGeom prst="rect">
            <a:avLst/>
          </a:prstGeom>
        </p:spPr>
      </p:pic>
    </p:spTree>
    <p:extLst>
      <p:ext uri="{BB962C8B-B14F-4D97-AF65-F5344CB8AC3E}">
        <p14:creationId xmlns:p14="http://schemas.microsoft.com/office/powerpoint/2010/main" val="246213548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6FC173DA-6C97-4996-8041-08139F49C547}"/>
              </a:ext>
            </a:extLst>
          </p:cNvPr>
          <p:cNvSpPr/>
          <p:nvPr userDrawn="1"/>
        </p:nvSpPr>
        <p:spPr>
          <a:xfrm>
            <a:off x="0" y="0"/>
            <a:ext cx="4865298" cy="4836626"/>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algn="ctr">
              <a:defRPr/>
            </a:pPr>
            <a:endParaRPr lang="fr-FR" kern="0">
              <a:solidFill>
                <a:prstClr val="white"/>
              </a:solidFill>
              <a:latin typeface="Myriad Pro"/>
            </a:endParaRPr>
          </a:p>
        </p:txBody>
      </p:sp>
      <p:grpSp>
        <p:nvGrpSpPr>
          <p:cNvPr id="15" name="Groupe 14">
            <a:extLst>
              <a:ext uri="{FF2B5EF4-FFF2-40B4-BE49-F238E27FC236}">
                <a16:creationId xmlns:a16="http://schemas.microsoft.com/office/drawing/2014/main" id="{B11A3D35-685B-4B66-BFF9-D7D3B42A0848}"/>
              </a:ext>
            </a:extLst>
          </p:cNvPr>
          <p:cNvGrpSpPr/>
          <p:nvPr userDrawn="1"/>
        </p:nvGrpSpPr>
        <p:grpSpPr>
          <a:xfrm>
            <a:off x="6090250" y="776982"/>
            <a:ext cx="6101752" cy="6081019"/>
            <a:chOff x="7367718" y="2050110"/>
            <a:chExt cx="4824283" cy="4807891"/>
          </a:xfrm>
        </p:grpSpPr>
        <p:sp>
          <p:nvSpPr>
            <p:cNvPr id="16" name="Forme libre : forme 15">
              <a:extLst>
                <a:ext uri="{FF2B5EF4-FFF2-40B4-BE49-F238E27FC236}">
                  <a16:creationId xmlns:a16="http://schemas.microsoft.com/office/drawing/2014/main" id="{31117955-B50B-4C68-83A6-6190E3C34C51}"/>
                </a:ext>
              </a:extLst>
            </p:cNvPr>
            <p:cNvSpPr>
              <a:spLocks noChangeAspect="1"/>
            </p:cNvSpPr>
            <p:nvPr userDrawn="1"/>
          </p:nvSpPr>
          <p:spPr>
            <a:xfrm>
              <a:off x="7367718" y="2050110"/>
              <a:ext cx="4824282" cy="480789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17" name="Forme libre : forme 25">
              <a:extLst>
                <a:ext uri="{FF2B5EF4-FFF2-40B4-BE49-F238E27FC236}">
                  <a16:creationId xmlns:a16="http://schemas.microsoft.com/office/drawing/2014/main" id="{EC186DC6-D5F4-4B2E-A100-EDEFDAE36DB6}"/>
                </a:ext>
              </a:extLst>
            </p:cNvPr>
            <p:cNvSpPr txBox="1">
              <a:spLocks/>
            </p:cNvSpPr>
            <p:nvPr userDrawn="1"/>
          </p:nvSpPr>
          <p:spPr>
            <a:xfrm>
              <a:off x="8106342" y="2795312"/>
              <a:ext cx="4085658" cy="4062688"/>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228600" indent="-228600" algn="r"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p:txBody>
        </p:sp>
        <p:sp>
          <p:nvSpPr>
            <p:cNvPr id="18" name="Forme libre : forme 17">
              <a:extLst>
                <a:ext uri="{FF2B5EF4-FFF2-40B4-BE49-F238E27FC236}">
                  <a16:creationId xmlns:a16="http://schemas.microsoft.com/office/drawing/2014/main" id="{E5879149-6328-4ABB-8862-91AA28E11DE0}"/>
                </a:ext>
              </a:extLst>
            </p:cNvPr>
            <p:cNvSpPr/>
            <p:nvPr userDrawn="1"/>
          </p:nvSpPr>
          <p:spPr>
            <a:xfrm>
              <a:off x="7848600" y="2534742"/>
              <a:ext cx="4343400" cy="4323257"/>
            </a:xfrm>
            <a:custGeom>
              <a:avLst/>
              <a:gdLst>
                <a:gd name="connsiteX0" fmla="*/ 5660478 w 5665072"/>
                <a:gd name="connsiteY0" fmla="*/ 0 h 5638800"/>
                <a:gd name="connsiteX1" fmla="*/ 5665072 w 5665072"/>
                <a:gd name="connsiteY1" fmla="*/ 116 h 5638800"/>
                <a:gd name="connsiteX2" fmla="*/ 5665072 w 5665072"/>
                <a:gd name="connsiteY2" fmla="*/ 324495 h 5638800"/>
                <a:gd name="connsiteX3" fmla="*/ 5660479 w 5665072"/>
                <a:gd name="connsiteY3" fmla="*/ 324379 h 5638800"/>
                <a:gd name="connsiteX4" fmla="*/ 1886888 w 5665072"/>
                <a:gd name="connsiteY4" fmla="*/ 1887451 h 5638800"/>
                <a:gd name="connsiteX5" fmla="*/ 330760 w 5665072"/>
                <a:gd name="connsiteY5" fmla="*/ 5386418 h 5638800"/>
                <a:gd name="connsiteX6" fmla="*/ 324379 w 5665072"/>
                <a:gd name="connsiteY6" fmla="*/ 5638800 h 5638800"/>
                <a:gd name="connsiteX7" fmla="*/ 0 w 5665072"/>
                <a:gd name="connsiteY7" fmla="*/ 5638800 h 5638800"/>
                <a:gd name="connsiteX8" fmla="*/ 6803 w 5665072"/>
                <a:gd name="connsiteY8" fmla="*/ 5369725 h 5638800"/>
                <a:gd name="connsiteX9" fmla="*/ 5660478 w 5665072"/>
                <a:gd name="connsiteY9" fmla="*/ 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072" h="5638800">
                  <a:moveTo>
                    <a:pt x="5660478" y="0"/>
                  </a:moveTo>
                  <a:lnTo>
                    <a:pt x="5665072" y="116"/>
                  </a:lnTo>
                  <a:lnTo>
                    <a:pt x="5665072" y="324495"/>
                  </a:lnTo>
                  <a:lnTo>
                    <a:pt x="5660479" y="324379"/>
                  </a:lnTo>
                  <a:cubicBezTo>
                    <a:pt x="4186800" y="324379"/>
                    <a:pt x="2852634" y="921705"/>
                    <a:pt x="1886888" y="1887451"/>
                  </a:cubicBezTo>
                  <a:cubicBezTo>
                    <a:pt x="981501" y="2792838"/>
                    <a:pt x="399921" y="4022032"/>
                    <a:pt x="330760" y="5386418"/>
                  </a:cubicBezTo>
                  <a:lnTo>
                    <a:pt x="324379" y="5638800"/>
                  </a:lnTo>
                  <a:lnTo>
                    <a:pt x="0" y="5638800"/>
                  </a:lnTo>
                  <a:lnTo>
                    <a:pt x="6803" y="5369725"/>
                  </a:lnTo>
                  <a:cubicBezTo>
                    <a:pt x="158424" y="2378601"/>
                    <a:pt x="2631674" y="0"/>
                    <a:pt x="5660478"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19" name="Forme libre : forme 18">
              <a:extLst>
                <a:ext uri="{FF2B5EF4-FFF2-40B4-BE49-F238E27FC236}">
                  <a16:creationId xmlns:a16="http://schemas.microsoft.com/office/drawing/2014/main" id="{3C596200-C56D-48F1-9667-8C0AF2DE3E45}"/>
                </a:ext>
              </a:extLst>
            </p:cNvPr>
            <p:cNvSpPr/>
            <p:nvPr userDrawn="1"/>
          </p:nvSpPr>
          <p:spPr>
            <a:xfrm>
              <a:off x="7519759" y="3566729"/>
              <a:ext cx="1674234" cy="3291272"/>
            </a:xfrm>
            <a:custGeom>
              <a:avLst/>
              <a:gdLst>
                <a:gd name="connsiteX0" fmla="*/ 1576247 w 1914931"/>
                <a:gd name="connsiteY0" fmla="*/ 0 h 3764445"/>
                <a:gd name="connsiteX1" fmla="*/ 1914931 w 1914931"/>
                <a:gd name="connsiteY1" fmla="*/ 338684 h 3764445"/>
                <a:gd name="connsiteX2" fmla="*/ 1901193 w 1914931"/>
                <a:gd name="connsiteY2" fmla="*/ 351781 h 3764445"/>
                <a:gd name="connsiteX3" fmla="*/ 484729 w 1914931"/>
                <a:gd name="connsiteY3" fmla="*/ 3536712 h 3764445"/>
                <a:gd name="connsiteX4" fmla="*/ 478971 w 1914931"/>
                <a:gd name="connsiteY4" fmla="*/ 3764445 h 3764445"/>
                <a:gd name="connsiteX5" fmla="*/ 0 w 1914931"/>
                <a:gd name="connsiteY5" fmla="*/ 3764445 h 3764445"/>
                <a:gd name="connsiteX6" fmla="*/ 6381 w 1914931"/>
                <a:gd name="connsiteY6" fmla="*/ 3512064 h 3764445"/>
                <a:gd name="connsiteX7" fmla="*/ 1562509 w 1914931"/>
                <a:gd name="connsiteY7" fmla="*/ 13097 h 3764445"/>
                <a:gd name="connsiteX8" fmla="*/ 1576247 w 1914931"/>
                <a:gd name="connsiteY8" fmla="*/ 0 h 37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31" h="3764445">
                  <a:moveTo>
                    <a:pt x="1576247" y="0"/>
                  </a:moveTo>
                  <a:lnTo>
                    <a:pt x="1914931" y="338684"/>
                  </a:lnTo>
                  <a:lnTo>
                    <a:pt x="1901193" y="351781"/>
                  </a:lnTo>
                  <a:cubicBezTo>
                    <a:pt x="1077066" y="1175909"/>
                    <a:pt x="547683" y="2294781"/>
                    <a:pt x="484729" y="3536712"/>
                  </a:cubicBezTo>
                  <a:lnTo>
                    <a:pt x="478971" y="3764445"/>
                  </a:lnTo>
                  <a:lnTo>
                    <a:pt x="0" y="3764445"/>
                  </a:lnTo>
                  <a:lnTo>
                    <a:pt x="6381" y="3512064"/>
                  </a:lnTo>
                  <a:cubicBezTo>
                    <a:pt x="75542" y="2147678"/>
                    <a:pt x="657122" y="918484"/>
                    <a:pt x="1562509" y="13097"/>
                  </a:cubicBezTo>
                  <a:lnTo>
                    <a:pt x="1576247"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20" name="Forme libre : forme 19">
              <a:extLst>
                <a:ext uri="{FF2B5EF4-FFF2-40B4-BE49-F238E27FC236}">
                  <a16:creationId xmlns:a16="http://schemas.microsoft.com/office/drawing/2014/main" id="{E253E367-BEA2-4DDE-9D1D-637A4BC986E5}"/>
                </a:ext>
              </a:extLst>
            </p:cNvPr>
            <p:cNvSpPr/>
            <p:nvPr userDrawn="1"/>
          </p:nvSpPr>
          <p:spPr>
            <a:xfrm>
              <a:off x="8900727" y="2211578"/>
              <a:ext cx="3291274" cy="1651264"/>
            </a:xfrm>
            <a:custGeom>
              <a:avLst/>
              <a:gdLst>
                <a:gd name="connsiteX0" fmla="*/ 3759853 w 3764446"/>
                <a:gd name="connsiteY0" fmla="*/ 0 h 1888659"/>
                <a:gd name="connsiteX1" fmla="*/ 3764446 w 3764446"/>
                <a:gd name="connsiteY1" fmla="*/ 116 h 1888659"/>
                <a:gd name="connsiteX2" fmla="*/ 3764446 w 3764446"/>
                <a:gd name="connsiteY2" fmla="*/ 479087 h 1888659"/>
                <a:gd name="connsiteX3" fmla="*/ 3759853 w 3764446"/>
                <a:gd name="connsiteY3" fmla="*/ 478971 h 1888659"/>
                <a:gd name="connsiteX4" fmla="*/ 493651 w 3764446"/>
                <a:gd name="connsiteY4" fmla="*/ 1740911 h 1888659"/>
                <a:gd name="connsiteX5" fmla="*/ 338684 w 3764446"/>
                <a:gd name="connsiteY5" fmla="*/ 1888659 h 1888659"/>
                <a:gd name="connsiteX6" fmla="*/ 0 w 3764446"/>
                <a:gd name="connsiteY6" fmla="*/ 1549975 h 1888659"/>
                <a:gd name="connsiteX7" fmla="*/ 171601 w 3764446"/>
                <a:gd name="connsiteY7" fmla="*/ 1386368 h 1888659"/>
                <a:gd name="connsiteX8" fmla="*/ 3759853 w 3764446"/>
                <a:gd name="connsiteY8" fmla="*/ 0 h 18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446" h="1888659">
                  <a:moveTo>
                    <a:pt x="3759853" y="0"/>
                  </a:moveTo>
                  <a:lnTo>
                    <a:pt x="3764446" y="116"/>
                  </a:lnTo>
                  <a:lnTo>
                    <a:pt x="3764446" y="479087"/>
                  </a:lnTo>
                  <a:lnTo>
                    <a:pt x="3759853" y="478971"/>
                  </a:lnTo>
                  <a:cubicBezTo>
                    <a:pt x="2502277" y="478971"/>
                    <a:pt x="1356314" y="956847"/>
                    <a:pt x="493651" y="1740911"/>
                  </a:cubicBezTo>
                  <a:lnTo>
                    <a:pt x="338684" y="1888659"/>
                  </a:lnTo>
                  <a:lnTo>
                    <a:pt x="0" y="1549975"/>
                  </a:lnTo>
                  <a:lnTo>
                    <a:pt x="171601" y="1386368"/>
                  </a:lnTo>
                  <a:cubicBezTo>
                    <a:pt x="1119324" y="524994"/>
                    <a:pt x="2378279" y="0"/>
                    <a:pt x="3759853"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grpSp>
      <p:pic>
        <p:nvPicPr>
          <p:cNvPr id="22" name="Image 21">
            <a:extLst>
              <a:ext uri="{FF2B5EF4-FFF2-40B4-BE49-F238E27FC236}">
                <a16:creationId xmlns:a16="http://schemas.microsoft.com/office/drawing/2014/main" id="{11F49014-445B-418D-AADD-218BEA91B7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684" y="2160000"/>
            <a:ext cx="1260000" cy="1260000"/>
          </a:xfrm>
          <a:prstGeom prst="rect">
            <a:avLst/>
          </a:prstGeom>
        </p:spPr>
      </p:pic>
    </p:spTree>
    <p:extLst>
      <p:ext uri="{BB962C8B-B14F-4D97-AF65-F5344CB8AC3E}">
        <p14:creationId xmlns:p14="http://schemas.microsoft.com/office/powerpoint/2010/main" val="11591096"/>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Forme libre : forme 20">
            <a:extLst>
              <a:ext uri="{FF2B5EF4-FFF2-40B4-BE49-F238E27FC236}">
                <a16:creationId xmlns:a16="http://schemas.microsoft.com/office/drawing/2014/main" id="{43E4540E-6637-4B5D-9879-55804EB81B02}"/>
              </a:ext>
            </a:extLst>
          </p:cNvPr>
          <p:cNvSpPr>
            <a:spLocks/>
          </p:cNvSpPr>
          <p:nvPr userDrawn="1"/>
        </p:nvSpPr>
        <p:spPr>
          <a:xfrm>
            <a:off x="11832000" y="6498000"/>
            <a:ext cx="360000" cy="360000"/>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1B94A777-941B-44F3-9619-AF6EAF503BFA}"/>
              </a:ext>
            </a:extLst>
          </p:cNvPr>
          <p:cNvSpPr/>
          <p:nvPr userDrawn="1"/>
        </p:nvSpPr>
        <p:spPr>
          <a:xfrm>
            <a:off x="11835345" y="6502995"/>
            <a:ext cx="324000" cy="324000"/>
          </a:xfrm>
          <a:prstGeom prst="ellipse">
            <a:avLst/>
          </a:prstGeom>
          <a:solidFill>
            <a:srgbClr val="13AFB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3" name="ZoneTexte 2">
            <a:extLst>
              <a:ext uri="{FF2B5EF4-FFF2-40B4-BE49-F238E27FC236}">
                <a16:creationId xmlns:a16="http://schemas.microsoft.com/office/drawing/2014/main" id="{7533A159-76EB-4C9F-AFFD-E70569394913}"/>
              </a:ext>
            </a:extLst>
          </p:cNvPr>
          <p:cNvSpPr txBox="1"/>
          <p:nvPr userDrawn="1"/>
        </p:nvSpPr>
        <p:spPr>
          <a:xfrm>
            <a:off x="11790344" y="6543248"/>
            <a:ext cx="399468" cy="2540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60"/>
            <a:fld id="{58392CB3-8018-4659-8CCE-D13EC3251FFD}" type="slidenum">
              <a:rPr lang="fr-FR" sz="1000" b="1" smtClean="0">
                <a:solidFill>
                  <a:prstClr val="white"/>
                </a:solidFill>
                <a:latin typeface="Myriad Pro" panose="020B0503030403020204" pitchFamily="34" charset="0"/>
              </a:rPr>
              <a:pPr algn="ctr" defTabSz="914460"/>
              <a:t>‹N°›</a:t>
            </a:fld>
            <a:endParaRPr lang="fr-FR" sz="1051" b="1" dirty="0">
              <a:solidFill>
                <a:prstClr val="white"/>
              </a:solidFill>
              <a:latin typeface="Myriad Pro" panose="020B0503030403020204" pitchFamily="34" charset="0"/>
            </a:endParaRPr>
          </a:p>
        </p:txBody>
      </p:sp>
    </p:spTree>
    <p:extLst>
      <p:ext uri="{BB962C8B-B14F-4D97-AF65-F5344CB8AC3E}">
        <p14:creationId xmlns:p14="http://schemas.microsoft.com/office/powerpoint/2010/main" val="2301594167"/>
      </p:ext>
    </p:extLst>
  </p:cSld>
  <p:clrMap bg1="lt1" tx1="dk1" bg2="lt2" tx2="dk2" accent1="accent1" accent2="accent2" accent3="accent3" accent4="accent4" accent5="accent5" accent6="accent6" hlink="hlink" folHlink="folHlink"/>
  <p:sldLayoutIdLst>
    <p:sldLayoutId id="2147483832" r:id="rId1"/>
    <p:sldLayoutId id="2147483831" r:id="rId2"/>
    <p:sldLayoutId id="2147483830" r:id="rId3"/>
    <p:sldLayoutId id="2147483829" r:id="rId4"/>
    <p:sldLayoutId id="2147483828" r:id="rId5"/>
    <p:sldLayoutId id="2147483827" r:id="rId6"/>
    <p:sldLayoutId id="2147483826" r:id="rId7"/>
    <p:sldLayoutId id="2147483825" r:id="rId8"/>
    <p:sldLayoutId id="2147483824" r:id="rId9"/>
    <p:sldLayoutId id="2147483723" r:id="rId10"/>
    <p:sldLayoutId id="2147483750" r:id="rId11"/>
    <p:sldLayoutId id="2147483718" r:id="rId12"/>
    <p:sldLayoutId id="2147483833" r:id="rId13"/>
    <p:sldLayoutId id="21474838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8EE94FF9-142B-4793-9195-6B7663C4F1B5}"/>
              </a:ext>
            </a:extLst>
          </p:cNvPr>
          <p:cNvSpPr/>
          <p:nvPr userDrawn="1"/>
        </p:nvSpPr>
        <p:spPr>
          <a:xfrm>
            <a:off x="0" y="0"/>
            <a:ext cx="1448546" cy="1401853"/>
          </a:xfrm>
          <a:custGeom>
            <a:avLst/>
            <a:gdLst>
              <a:gd name="connsiteX0" fmla="*/ 0 w 1448546"/>
              <a:gd name="connsiteY0" fmla="*/ 0 h 1401853"/>
              <a:gd name="connsiteX1" fmla="*/ 1448546 w 1448546"/>
              <a:gd name="connsiteY1" fmla="*/ 0 h 1401853"/>
              <a:gd name="connsiteX2" fmla="*/ 1409720 w 1448546"/>
              <a:gd name="connsiteY2" fmla="*/ 150999 h 1401853"/>
              <a:gd name="connsiteX3" fmla="*/ 34098 w 1448546"/>
              <a:gd name="connsiteY3" fmla="*/ 1396649 h 1401853"/>
              <a:gd name="connsiteX4" fmla="*/ 0 w 1448546"/>
              <a:gd name="connsiteY4" fmla="*/ 1401853 h 1401853"/>
              <a:gd name="connsiteX5" fmla="*/ 0 w 1448546"/>
              <a:gd name="connsiteY5" fmla="*/ 0 h 140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546" h="1401853">
                <a:moveTo>
                  <a:pt x="0" y="0"/>
                </a:moveTo>
                <a:lnTo>
                  <a:pt x="1448546" y="0"/>
                </a:lnTo>
                <a:lnTo>
                  <a:pt x="1409720" y="150999"/>
                </a:lnTo>
                <a:cubicBezTo>
                  <a:pt x="1214135" y="779822"/>
                  <a:pt x="687739" y="1262895"/>
                  <a:pt x="34098" y="1396649"/>
                </a:cubicBezTo>
                <a:lnTo>
                  <a:pt x="0" y="1401853"/>
                </a:lnTo>
                <a:lnTo>
                  <a:pt x="0"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 name="Groupe 6">
            <a:extLst>
              <a:ext uri="{FF2B5EF4-FFF2-40B4-BE49-F238E27FC236}">
                <a16:creationId xmlns:a16="http://schemas.microsoft.com/office/drawing/2014/main" id="{148953EA-3B7B-44D2-83D7-90E727185D5F}"/>
              </a:ext>
            </a:extLst>
          </p:cNvPr>
          <p:cNvGrpSpPr/>
          <p:nvPr userDrawn="1"/>
        </p:nvGrpSpPr>
        <p:grpSpPr>
          <a:xfrm>
            <a:off x="6323162" y="1199072"/>
            <a:ext cx="5868838" cy="5658928"/>
            <a:chOff x="5134615" y="53036"/>
            <a:chExt cx="7057385" cy="6804964"/>
          </a:xfrm>
        </p:grpSpPr>
        <p:sp>
          <p:nvSpPr>
            <p:cNvPr id="8" name="Forme libre : forme 7">
              <a:extLst>
                <a:ext uri="{FF2B5EF4-FFF2-40B4-BE49-F238E27FC236}">
                  <a16:creationId xmlns:a16="http://schemas.microsoft.com/office/drawing/2014/main" id="{897C1A4C-DF09-48DB-B215-7AC7B48904B4}"/>
                </a:ext>
              </a:extLst>
            </p:cNvPr>
            <p:cNvSpPr/>
            <p:nvPr userDrawn="1"/>
          </p:nvSpPr>
          <p:spPr>
            <a:xfrm>
              <a:off x="5134615" y="53036"/>
              <a:ext cx="7057385" cy="6804964"/>
            </a:xfrm>
            <a:custGeom>
              <a:avLst/>
              <a:gdLst>
                <a:gd name="connsiteX0" fmla="*/ 7053702 w 7057385"/>
                <a:gd name="connsiteY0" fmla="*/ 0 h 6858000"/>
                <a:gd name="connsiteX1" fmla="*/ 7057385 w 7057385"/>
                <a:gd name="connsiteY1" fmla="*/ 0 h 6858000"/>
                <a:gd name="connsiteX2" fmla="*/ 7057385 w 7057385"/>
                <a:gd name="connsiteY2" fmla="*/ 2649252 h 6858000"/>
                <a:gd name="connsiteX3" fmla="*/ 7044764 w 7057385"/>
                <a:gd name="connsiteY3" fmla="*/ 2672606 h 6858000"/>
                <a:gd name="connsiteX4" fmla="*/ 1685743 w 7057385"/>
                <a:gd name="connsiteY4" fmla="*/ 6827287 h 6858000"/>
                <a:gd name="connsiteX5" fmla="*/ 1601615 w 7057385"/>
                <a:gd name="connsiteY5" fmla="*/ 6858000 h 6858000"/>
                <a:gd name="connsiteX6" fmla="*/ 0 w 7057385"/>
                <a:gd name="connsiteY6" fmla="*/ 6858000 h 6858000"/>
                <a:gd name="connsiteX7" fmla="*/ 286521 w 7057385"/>
                <a:gd name="connsiteY7" fmla="*/ 6775756 h 6858000"/>
                <a:gd name="connsiteX8" fmla="*/ 7051048 w 7057385"/>
                <a:gd name="connsiteY8" fmla="*/ 133132 h 6858000"/>
                <a:gd name="connsiteX9" fmla="*/ 7053702 w 7057385"/>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7385" h="6858000">
                  <a:moveTo>
                    <a:pt x="7053702" y="0"/>
                  </a:moveTo>
                  <a:lnTo>
                    <a:pt x="7057385" y="0"/>
                  </a:lnTo>
                  <a:lnTo>
                    <a:pt x="7057385" y="2649252"/>
                  </a:lnTo>
                  <a:lnTo>
                    <a:pt x="7044764" y="2672606"/>
                  </a:lnTo>
                  <a:cubicBezTo>
                    <a:pt x="6054114" y="4415377"/>
                    <a:pt x="4143780" y="5878997"/>
                    <a:pt x="1685743" y="6827287"/>
                  </a:cubicBezTo>
                  <a:lnTo>
                    <a:pt x="1601615" y="6858000"/>
                  </a:lnTo>
                  <a:lnTo>
                    <a:pt x="0" y="6858000"/>
                  </a:lnTo>
                  <a:lnTo>
                    <a:pt x="286521" y="6775756"/>
                  </a:lnTo>
                  <a:cubicBezTo>
                    <a:pt x="4204276" y="5577159"/>
                    <a:pt x="6934207" y="3061304"/>
                    <a:pt x="7051048" y="133132"/>
                  </a:cubicBezTo>
                  <a:lnTo>
                    <a:pt x="7053702" y="0"/>
                  </a:ln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Forme libre : forme 8">
              <a:extLst>
                <a:ext uri="{FF2B5EF4-FFF2-40B4-BE49-F238E27FC236}">
                  <a16:creationId xmlns:a16="http://schemas.microsoft.com/office/drawing/2014/main" id="{01B5EC6C-824D-4D1C-B75A-4BC3259749A0}"/>
                </a:ext>
              </a:extLst>
            </p:cNvPr>
            <p:cNvSpPr/>
            <p:nvPr userDrawn="1"/>
          </p:nvSpPr>
          <p:spPr>
            <a:xfrm>
              <a:off x="6736230" y="2649252"/>
              <a:ext cx="5455770" cy="4208748"/>
            </a:xfrm>
            <a:custGeom>
              <a:avLst/>
              <a:gdLst>
                <a:gd name="connsiteX0" fmla="*/ 5455770 w 5455770"/>
                <a:gd name="connsiteY0" fmla="*/ 0 h 4208748"/>
                <a:gd name="connsiteX1" fmla="*/ 5455770 w 5455770"/>
                <a:gd name="connsiteY1" fmla="*/ 4208748 h 4208748"/>
                <a:gd name="connsiteX2" fmla="*/ 0 w 5455770"/>
                <a:gd name="connsiteY2" fmla="*/ 4208748 h 4208748"/>
                <a:gd name="connsiteX3" fmla="*/ 84128 w 5455770"/>
                <a:gd name="connsiteY3" fmla="*/ 4178035 h 4208748"/>
                <a:gd name="connsiteX4" fmla="*/ 5443149 w 5455770"/>
                <a:gd name="connsiteY4" fmla="*/ 23354 h 4208748"/>
                <a:gd name="connsiteX5" fmla="*/ 5455770 w 5455770"/>
                <a:gd name="connsiteY5" fmla="*/ 0 h 420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5770" h="4208748">
                  <a:moveTo>
                    <a:pt x="5455770" y="0"/>
                  </a:moveTo>
                  <a:lnTo>
                    <a:pt x="5455770" y="4208748"/>
                  </a:lnTo>
                  <a:lnTo>
                    <a:pt x="0" y="4208748"/>
                  </a:lnTo>
                  <a:lnTo>
                    <a:pt x="84128" y="4178035"/>
                  </a:lnTo>
                  <a:cubicBezTo>
                    <a:pt x="2542165" y="3229745"/>
                    <a:pt x="4452499" y="1766125"/>
                    <a:pt x="5443149" y="23354"/>
                  </a:cubicBezTo>
                  <a:lnTo>
                    <a:pt x="5455770" y="0"/>
                  </a:lnTo>
                  <a:close/>
                </a:path>
              </a:pathLst>
            </a:custGeom>
            <a:blipFill>
              <a:blip r:embed="rId3" cstate="print">
                <a:extLst>
                  <a:ext uri="{28A0092B-C50C-407E-A947-70E740481C1C}">
                    <a14:useLocalDpi xmlns:a14="http://schemas.microsoft.com/office/drawing/2010/main" val="0"/>
                  </a:ext>
                </a:extLst>
              </a:blip>
              <a:stretch>
                <a:fillRect t="1528"/>
              </a:stretch>
            </a:blipFill>
            <a:ln w="12700" cap="flat" cmpd="sng" algn="ctr">
              <a:solidFill>
                <a:schemeClr val="bg1"/>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9978047"/>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C0191B19-E1CA-44F7-8548-70B625B1D09F}"/>
              </a:ext>
            </a:extLst>
          </p:cNvPr>
          <p:cNvGrpSpPr/>
          <p:nvPr userDrawn="1"/>
        </p:nvGrpSpPr>
        <p:grpSpPr>
          <a:xfrm rot="10800000">
            <a:off x="-1" y="0"/>
            <a:ext cx="4912281" cy="4889500"/>
            <a:chOff x="6526928" y="1219200"/>
            <a:chExt cx="5665073" cy="5638801"/>
          </a:xfrm>
        </p:grpSpPr>
        <p:sp>
          <p:nvSpPr>
            <p:cNvPr id="8" name="Forme libre : forme 7">
              <a:extLst>
                <a:ext uri="{FF2B5EF4-FFF2-40B4-BE49-F238E27FC236}">
                  <a16:creationId xmlns:a16="http://schemas.microsoft.com/office/drawing/2014/main" id="{9EA595E0-3391-4F7B-9DB4-F82462A208B0}"/>
                </a:ext>
              </a:extLst>
            </p:cNvPr>
            <p:cNvSpPr/>
            <p:nvPr userDrawn="1"/>
          </p:nvSpPr>
          <p:spPr>
            <a:xfrm>
              <a:off x="6526928" y="1219200"/>
              <a:ext cx="5665072" cy="5638800"/>
            </a:xfrm>
            <a:custGeom>
              <a:avLst/>
              <a:gdLst>
                <a:gd name="connsiteX0" fmla="*/ 5660478 w 5665072"/>
                <a:gd name="connsiteY0" fmla="*/ 0 h 5638800"/>
                <a:gd name="connsiteX1" fmla="*/ 5665072 w 5665072"/>
                <a:gd name="connsiteY1" fmla="*/ 116 h 5638800"/>
                <a:gd name="connsiteX2" fmla="*/ 5665072 w 5665072"/>
                <a:gd name="connsiteY2" fmla="*/ 324495 h 5638800"/>
                <a:gd name="connsiteX3" fmla="*/ 5660479 w 5665072"/>
                <a:gd name="connsiteY3" fmla="*/ 324379 h 5638800"/>
                <a:gd name="connsiteX4" fmla="*/ 1886888 w 5665072"/>
                <a:gd name="connsiteY4" fmla="*/ 1887451 h 5638800"/>
                <a:gd name="connsiteX5" fmla="*/ 330760 w 5665072"/>
                <a:gd name="connsiteY5" fmla="*/ 5386418 h 5638800"/>
                <a:gd name="connsiteX6" fmla="*/ 324379 w 5665072"/>
                <a:gd name="connsiteY6" fmla="*/ 5638800 h 5638800"/>
                <a:gd name="connsiteX7" fmla="*/ 0 w 5665072"/>
                <a:gd name="connsiteY7" fmla="*/ 5638800 h 5638800"/>
                <a:gd name="connsiteX8" fmla="*/ 6803 w 5665072"/>
                <a:gd name="connsiteY8" fmla="*/ 5369725 h 5638800"/>
                <a:gd name="connsiteX9" fmla="*/ 5660478 w 5665072"/>
                <a:gd name="connsiteY9" fmla="*/ 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072" h="5638800">
                  <a:moveTo>
                    <a:pt x="5660478" y="0"/>
                  </a:moveTo>
                  <a:lnTo>
                    <a:pt x="5665072" y="116"/>
                  </a:lnTo>
                  <a:lnTo>
                    <a:pt x="5665072" y="324495"/>
                  </a:lnTo>
                  <a:lnTo>
                    <a:pt x="5660479" y="324379"/>
                  </a:lnTo>
                  <a:cubicBezTo>
                    <a:pt x="4186800" y="324379"/>
                    <a:pt x="2852634" y="921705"/>
                    <a:pt x="1886888" y="1887451"/>
                  </a:cubicBezTo>
                  <a:cubicBezTo>
                    <a:pt x="981501" y="2792838"/>
                    <a:pt x="399921" y="4022032"/>
                    <a:pt x="330760" y="5386418"/>
                  </a:cubicBezTo>
                  <a:lnTo>
                    <a:pt x="324379" y="5638800"/>
                  </a:lnTo>
                  <a:lnTo>
                    <a:pt x="0" y="5638800"/>
                  </a:lnTo>
                  <a:lnTo>
                    <a:pt x="6803" y="5369725"/>
                  </a:lnTo>
                  <a:cubicBezTo>
                    <a:pt x="158424" y="2378601"/>
                    <a:pt x="2631674" y="0"/>
                    <a:pt x="5660478"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Forme libre : forme 8">
              <a:extLst>
                <a:ext uri="{FF2B5EF4-FFF2-40B4-BE49-F238E27FC236}">
                  <a16:creationId xmlns:a16="http://schemas.microsoft.com/office/drawing/2014/main" id="{ECADD4F4-200B-4B88-9A33-1409E6D5F288}"/>
                </a:ext>
              </a:extLst>
            </p:cNvPr>
            <p:cNvSpPr>
              <a:spLocks noChangeAspect="1"/>
            </p:cNvSpPr>
            <p:nvPr userDrawn="1"/>
          </p:nvSpPr>
          <p:spPr>
            <a:xfrm>
              <a:off x="6674151" y="1358900"/>
              <a:ext cx="5517849" cy="549910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orme libre : forme 9">
              <a:extLst>
                <a:ext uri="{FF2B5EF4-FFF2-40B4-BE49-F238E27FC236}">
                  <a16:creationId xmlns:a16="http://schemas.microsoft.com/office/drawing/2014/main" id="{0EC182F4-405B-4562-9005-A9D52B1DD040}"/>
                </a:ext>
              </a:extLst>
            </p:cNvPr>
            <p:cNvSpPr/>
            <p:nvPr userDrawn="1"/>
          </p:nvSpPr>
          <p:spPr>
            <a:xfrm>
              <a:off x="6851309" y="3093556"/>
              <a:ext cx="1914931" cy="3764445"/>
            </a:xfrm>
            <a:custGeom>
              <a:avLst/>
              <a:gdLst>
                <a:gd name="connsiteX0" fmla="*/ 1576247 w 1914931"/>
                <a:gd name="connsiteY0" fmla="*/ 0 h 3764445"/>
                <a:gd name="connsiteX1" fmla="*/ 1914931 w 1914931"/>
                <a:gd name="connsiteY1" fmla="*/ 338684 h 3764445"/>
                <a:gd name="connsiteX2" fmla="*/ 1901193 w 1914931"/>
                <a:gd name="connsiteY2" fmla="*/ 351781 h 3764445"/>
                <a:gd name="connsiteX3" fmla="*/ 484729 w 1914931"/>
                <a:gd name="connsiteY3" fmla="*/ 3536712 h 3764445"/>
                <a:gd name="connsiteX4" fmla="*/ 478971 w 1914931"/>
                <a:gd name="connsiteY4" fmla="*/ 3764445 h 3764445"/>
                <a:gd name="connsiteX5" fmla="*/ 0 w 1914931"/>
                <a:gd name="connsiteY5" fmla="*/ 3764445 h 3764445"/>
                <a:gd name="connsiteX6" fmla="*/ 6381 w 1914931"/>
                <a:gd name="connsiteY6" fmla="*/ 3512064 h 3764445"/>
                <a:gd name="connsiteX7" fmla="*/ 1562509 w 1914931"/>
                <a:gd name="connsiteY7" fmla="*/ 13097 h 3764445"/>
                <a:gd name="connsiteX8" fmla="*/ 1576247 w 1914931"/>
                <a:gd name="connsiteY8" fmla="*/ 0 h 37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31" h="3764445">
                  <a:moveTo>
                    <a:pt x="1576247" y="0"/>
                  </a:moveTo>
                  <a:lnTo>
                    <a:pt x="1914931" y="338684"/>
                  </a:lnTo>
                  <a:lnTo>
                    <a:pt x="1901193" y="351781"/>
                  </a:lnTo>
                  <a:cubicBezTo>
                    <a:pt x="1077066" y="1175909"/>
                    <a:pt x="547683" y="2294781"/>
                    <a:pt x="484729" y="3536712"/>
                  </a:cubicBezTo>
                  <a:lnTo>
                    <a:pt x="478971" y="3764445"/>
                  </a:lnTo>
                  <a:lnTo>
                    <a:pt x="0" y="3764445"/>
                  </a:lnTo>
                  <a:lnTo>
                    <a:pt x="6381" y="3512064"/>
                  </a:lnTo>
                  <a:cubicBezTo>
                    <a:pt x="75542" y="2147678"/>
                    <a:pt x="657122" y="918484"/>
                    <a:pt x="1562509" y="13097"/>
                  </a:cubicBezTo>
                  <a:lnTo>
                    <a:pt x="1576247" y="0"/>
                  </a:lnTo>
                  <a:close/>
                </a:path>
              </a:pathLst>
            </a:custGeom>
            <a:solidFill>
              <a:srgbClr val="13AFB7"/>
            </a:solidFill>
            <a:ln w="12700" cap="flat" cmpd="sng" algn="ctr">
              <a:solidFill>
                <a:srgbClr val="13AFB7"/>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orme libre : forme 10">
              <a:extLst>
                <a:ext uri="{FF2B5EF4-FFF2-40B4-BE49-F238E27FC236}">
                  <a16:creationId xmlns:a16="http://schemas.microsoft.com/office/drawing/2014/main" id="{870B4775-9503-4C8A-8087-1C7B527F320B}"/>
                </a:ext>
              </a:extLst>
            </p:cNvPr>
            <p:cNvSpPr/>
            <p:nvPr userDrawn="1"/>
          </p:nvSpPr>
          <p:spPr>
            <a:xfrm>
              <a:off x="8427555" y="1543581"/>
              <a:ext cx="3764446" cy="1888659"/>
            </a:xfrm>
            <a:custGeom>
              <a:avLst/>
              <a:gdLst>
                <a:gd name="connsiteX0" fmla="*/ 3759853 w 3764446"/>
                <a:gd name="connsiteY0" fmla="*/ 0 h 1888659"/>
                <a:gd name="connsiteX1" fmla="*/ 3764446 w 3764446"/>
                <a:gd name="connsiteY1" fmla="*/ 116 h 1888659"/>
                <a:gd name="connsiteX2" fmla="*/ 3764446 w 3764446"/>
                <a:gd name="connsiteY2" fmla="*/ 479087 h 1888659"/>
                <a:gd name="connsiteX3" fmla="*/ 3759853 w 3764446"/>
                <a:gd name="connsiteY3" fmla="*/ 478971 h 1888659"/>
                <a:gd name="connsiteX4" fmla="*/ 493651 w 3764446"/>
                <a:gd name="connsiteY4" fmla="*/ 1740911 h 1888659"/>
                <a:gd name="connsiteX5" fmla="*/ 338684 w 3764446"/>
                <a:gd name="connsiteY5" fmla="*/ 1888659 h 1888659"/>
                <a:gd name="connsiteX6" fmla="*/ 0 w 3764446"/>
                <a:gd name="connsiteY6" fmla="*/ 1549975 h 1888659"/>
                <a:gd name="connsiteX7" fmla="*/ 171601 w 3764446"/>
                <a:gd name="connsiteY7" fmla="*/ 1386368 h 1888659"/>
                <a:gd name="connsiteX8" fmla="*/ 3759853 w 3764446"/>
                <a:gd name="connsiteY8" fmla="*/ 0 h 18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446" h="1888659">
                  <a:moveTo>
                    <a:pt x="3759853" y="0"/>
                  </a:moveTo>
                  <a:lnTo>
                    <a:pt x="3764446" y="116"/>
                  </a:lnTo>
                  <a:lnTo>
                    <a:pt x="3764446" y="479087"/>
                  </a:lnTo>
                  <a:lnTo>
                    <a:pt x="3759853" y="478971"/>
                  </a:lnTo>
                  <a:cubicBezTo>
                    <a:pt x="2502277" y="478971"/>
                    <a:pt x="1356314" y="956847"/>
                    <a:pt x="493651" y="1740911"/>
                  </a:cubicBezTo>
                  <a:lnTo>
                    <a:pt x="338684" y="1888659"/>
                  </a:lnTo>
                  <a:lnTo>
                    <a:pt x="0" y="1549975"/>
                  </a:lnTo>
                  <a:lnTo>
                    <a:pt x="171601" y="1386368"/>
                  </a:lnTo>
                  <a:cubicBezTo>
                    <a:pt x="1119324" y="524994"/>
                    <a:pt x="2378279" y="0"/>
                    <a:pt x="3759853" y="0"/>
                  </a:cubicBezTo>
                  <a:close/>
                </a:path>
              </a:pathLst>
            </a:custGeom>
            <a:solidFill>
              <a:srgbClr val="A6EDED"/>
            </a:solidFill>
            <a:ln w="12700" cap="flat" cmpd="sng" algn="ctr">
              <a:solidFill>
                <a:srgbClr val="A6EDED"/>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2" name="Forme libre : forme 11">
            <a:extLst>
              <a:ext uri="{FF2B5EF4-FFF2-40B4-BE49-F238E27FC236}">
                <a16:creationId xmlns:a16="http://schemas.microsoft.com/office/drawing/2014/main" id="{29413A7F-CB99-4EA5-A130-E71FEBBE8ABF}"/>
              </a:ext>
            </a:extLst>
          </p:cNvPr>
          <p:cNvSpPr/>
          <p:nvPr userDrawn="1"/>
        </p:nvSpPr>
        <p:spPr>
          <a:xfrm rot="10800000">
            <a:off x="1" y="0"/>
            <a:ext cx="4102100" cy="40790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446842058"/>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B08F6D47-E3ED-478B-8B8F-05948C69B542}"/>
              </a:ext>
            </a:extLst>
          </p:cNvPr>
          <p:cNvSpPr/>
          <p:nvPr userDrawn="1"/>
        </p:nvSpPr>
        <p:spPr>
          <a:xfrm>
            <a:off x="1" y="1"/>
            <a:ext cx="2323577" cy="2329625"/>
          </a:xfrm>
          <a:custGeom>
            <a:avLst/>
            <a:gdLst>
              <a:gd name="connsiteX0" fmla="*/ 0 w 2323577"/>
              <a:gd name="connsiteY0" fmla="*/ 0 h 2329625"/>
              <a:gd name="connsiteX1" fmla="*/ 2323577 w 2323577"/>
              <a:gd name="connsiteY1" fmla="*/ 0 h 2329625"/>
              <a:gd name="connsiteX2" fmla="*/ 2189497 w 2323577"/>
              <a:gd name="connsiteY2" fmla="*/ 68672 h 2329625"/>
              <a:gd name="connsiteX3" fmla="*/ 75022 w 2323577"/>
              <a:gd name="connsiteY3" fmla="*/ 2183147 h 2329625"/>
              <a:gd name="connsiteX4" fmla="*/ 0 w 2323577"/>
              <a:gd name="connsiteY4" fmla="*/ 2329625 h 2329625"/>
              <a:gd name="connsiteX5" fmla="*/ 0 w 2323577"/>
              <a:gd name="connsiteY5" fmla="*/ 0 h 23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577" h="2329625">
                <a:moveTo>
                  <a:pt x="0" y="0"/>
                </a:moveTo>
                <a:lnTo>
                  <a:pt x="2323577" y="0"/>
                </a:lnTo>
                <a:lnTo>
                  <a:pt x="2189497" y="68672"/>
                </a:lnTo>
                <a:cubicBezTo>
                  <a:pt x="1296583" y="553732"/>
                  <a:pt x="560082" y="1290233"/>
                  <a:pt x="75022" y="2183147"/>
                </a:cubicBezTo>
                <a:lnTo>
                  <a:pt x="0" y="2329625"/>
                </a:lnTo>
                <a:lnTo>
                  <a:pt x="0" y="0"/>
                </a:ln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18" name="Forme libre : forme 17">
            <a:extLst>
              <a:ext uri="{FF2B5EF4-FFF2-40B4-BE49-F238E27FC236}">
                <a16:creationId xmlns:a16="http://schemas.microsoft.com/office/drawing/2014/main" id="{A03A3D43-3BC8-4F89-993B-5C8FA1D73348}"/>
              </a:ext>
            </a:extLst>
          </p:cNvPr>
          <p:cNvSpPr/>
          <p:nvPr userDrawn="1"/>
        </p:nvSpPr>
        <p:spPr>
          <a:xfrm>
            <a:off x="0" y="1"/>
            <a:ext cx="2816951" cy="2800350"/>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2700" cap="flat" cmpd="sng" algn="ctr">
            <a:solidFill>
              <a:srgbClr val="E7E6E6">
                <a:lumMod val="90000"/>
              </a:srgbClr>
            </a:solidFill>
            <a:prstDash val="solid"/>
            <a:miter lim="800000"/>
          </a:ln>
          <a:effectLst/>
        </p:spPr>
        <p:txBody>
          <a:bodyPr wrap="square" rtlCol="0" anchor="ctr">
            <a:noAutofit/>
          </a:bodyPr>
          <a:lstStyle/>
          <a:p>
            <a:pPr algn="ctr">
              <a:defRPr/>
            </a:pPr>
            <a:endParaRPr lang="fr-FR" kern="0">
              <a:solidFill>
                <a:prstClr val="white"/>
              </a:solidFill>
              <a:latin typeface="Myriad Pro"/>
            </a:endParaRPr>
          </a:p>
        </p:txBody>
      </p:sp>
      <p:pic>
        <p:nvPicPr>
          <p:cNvPr id="19" name="Image 18">
            <a:extLst>
              <a:ext uri="{FF2B5EF4-FFF2-40B4-BE49-F238E27FC236}">
                <a16:creationId xmlns:a16="http://schemas.microsoft.com/office/drawing/2014/main" id="{39C02075-9DF2-431B-BA97-5113BB433D15}"/>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150801" y="2889000"/>
            <a:ext cx="1080000" cy="1080000"/>
          </a:xfrm>
          <a:prstGeom prst="rect">
            <a:avLst/>
          </a:prstGeom>
        </p:spPr>
      </p:pic>
      <p:cxnSp>
        <p:nvCxnSpPr>
          <p:cNvPr id="20" name="Connecteur droit 19">
            <a:extLst>
              <a:ext uri="{FF2B5EF4-FFF2-40B4-BE49-F238E27FC236}">
                <a16:creationId xmlns:a16="http://schemas.microsoft.com/office/drawing/2014/main" id="{4C1A9049-54E4-49F4-9F68-F794DAE0209B}"/>
              </a:ext>
            </a:extLst>
          </p:cNvPr>
          <p:cNvCxnSpPr>
            <a:cxnSpLocks/>
          </p:cNvCxnSpPr>
          <p:nvPr userDrawn="1"/>
        </p:nvCxnSpPr>
        <p:spPr>
          <a:xfrm flipV="1">
            <a:off x="2384964" y="2273060"/>
            <a:ext cx="0" cy="2311880"/>
          </a:xfrm>
          <a:prstGeom prst="line">
            <a:avLst/>
          </a:prstGeom>
          <a:noFill/>
          <a:ln w="19050" cap="flat" cmpd="sng" algn="ctr">
            <a:solidFill>
              <a:srgbClr val="E7E6E6">
                <a:lumMod val="90000"/>
              </a:srgbClr>
            </a:solidFill>
            <a:prstDash val="solid"/>
            <a:miter lim="800000"/>
          </a:ln>
          <a:effectLst/>
        </p:spPr>
      </p:cxnSp>
      <p:grpSp>
        <p:nvGrpSpPr>
          <p:cNvPr id="21" name="Groupe 20">
            <a:extLst>
              <a:ext uri="{FF2B5EF4-FFF2-40B4-BE49-F238E27FC236}">
                <a16:creationId xmlns:a16="http://schemas.microsoft.com/office/drawing/2014/main" id="{249BA79B-F204-4B08-B540-0B14DEB37B31}"/>
              </a:ext>
            </a:extLst>
          </p:cNvPr>
          <p:cNvGrpSpPr/>
          <p:nvPr userDrawn="1"/>
        </p:nvGrpSpPr>
        <p:grpSpPr>
          <a:xfrm>
            <a:off x="9390742" y="4072492"/>
            <a:ext cx="2801259" cy="2785510"/>
            <a:chOff x="9042400" y="3726107"/>
            <a:chExt cx="3149602" cy="3131895"/>
          </a:xfrm>
        </p:grpSpPr>
        <p:sp>
          <p:nvSpPr>
            <p:cNvPr id="22" name="Forme libre : forme 21">
              <a:extLst>
                <a:ext uri="{FF2B5EF4-FFF2-40B4-BE49-F238E27FC236}">
                  <a16:creationId xmlns:a16="http://schemas.microsoft.com/office/drawing/2014/main" id="{74691CCA-B823-4196-8E3C-9ED1DA23E2A3}"/>
                </a:ext>
              </a:extLst>
            </p:cNvPr>
            <p:cNvSpPr/>
            <p:nvPr userDrawn="1"/>
          </p:nvSpPr>
          <p:spPr>
            <a:xfrm>
              <a:off x="9042400" y="3726107"/>
              <a:ext cx="3149602" cy="3131895"/>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 name="connsiteX0" fmla="*/ 4673037 w 4808706"/>
                <a:gd name="connsiteY0" fmla="*/ 4646765 h 4782434"/>
                <a:gd name="connsiteX1" fmla="*/ 0 w 4808706"/>
                <a:gd name="connsiteY1" fmla="*/ 4646765 h 4782434"/>
                <a:gd name="connsiteX2" fmla="*/ 5512 w 4808706"/>
                <a:gd name="connsiteY2" fmla="*/ 4428740 h 4782434"/>
                <a:gd name="connsiteX3" fmla="*/ 4668443 w 4808706"/>
                <a:gd name="connsiteY3" fmla="*/ 0 h 4782434"/>
                <a:gd name="connsiteX4" fmla="*/ 4673037 w 4808706"/>
                <a:gd name="connsiteY4" fmla="*/ 116 h 4782434"/>
                <a:gd name="connsiteX5" fmla="*/ 4808706 w 4808706"/>
                <a:gd name="connsiteY5" fmla="*/ 4782434 h 4782434"/>
                <a:gd name="connsiteX0" fmla="*/ 4673037 w 4673037"/>
                <a:gd name="connsiteY0" fmla="*/ 4646765 h 4646765"/>
                <a:gd name="connsiteX1" fmla="*/ 0 w 4673037"/>
                <a:gd name="connsiteY1" fmla="*/ 4646765 h 4646765"/>
                <a:gd name="connsiteX2" fmla="*/ 5512 w 4673037"/>
                <a:gd name="connsiteY2" fmla="*/ 4428740 h 4646765"/>
                <a:gd name="connsiteX3" fmla="*/ 4668443 w 4673037"/>
                <a:gd name="connsiteY3" fmla="*/ 0 h 4646765"/>
                <a:gd name="connsiteX4" fmla="*/ 4673037 w 4673037"/>
                <a:gd name="connsiteY4" fmla="*/ 116 h 4646765"/>
                <a:gd name="connsiteX0" fmla="*/ 0 w 4673037"/>
                <a:gd name="connsiteY0" fmla="*/ 4646765 h 4646765"/>
                <a:gd name="connsiteX1" fmla="*/ 5512 w 4673037"/>
                <a:gd name="connsiteY1" fmla="*/ 4428740 h 4646765"/>
                <a:gd name="connsiteX2" fmla="*/ 4668443 w 4673037"/>
                <a:gd name="connsiteY2" fmla="*/ 0 h 4646765"/>
                <a:gd name="connsiteX3" fmla="*/ 4673037 w 4673037"/>
                <a:gd name="connsiteY3" fmla="*/ 116 h 4646765"/>
              </a:gdLst>
              <a:ahLst/>
              <a:cxnLst>
                <a:cxn ang="0">
                  <a:pos x="connsiteX0" y="connsiteY0"/>
                </a:cxn>
                <a:cxn ang="0">
                  <a:pos x="connsiteX1" y="connsiteY1"/>
                </a:cxn>
                <a:cxn ang="0">
                  <a:pos x="connsiteX2" y="connsiteY2"/>
                </a:cxn>
                <a:cxn ang="0">
                  <a:pos x="connsiteX3" y="connsiteY3"/>
                </a:cxn>
              </a:cxnLst>
              <a:rect l="l" t="t" r="r" b="b"/>
              <a:pathLst>
                <a:path w="4673037" h="4646765">
                  <a:moveTo>
                    <a:pt x="0" y="4646765"/>
                  </a:moveTo>
                  <a:lnTo>
                    <a:pt x="5512" y="4428740"/>
                  </a:lnTo>
                  <a:cubicBezTo>
                    <a:pt x="130563" y="1961777"/>
                    <a:pt x="2170404" y="0"/>
                    <a:pt x="4668443" y="0"/>
                  </a:cubicBezTo>
                  <a:lnTo>
                    <a:pt x="4673037" y="116"/>
                  </a:lnTo>
                </a:path>
              </a:pathLst>
            </a:custGeom>
            <a:noFill/>
            <a:ln w="12700" cap="flat" cmpd="sng" algn="ctr">
              <a:solidFill>
                <a:srgbClr val="D1CFCF"/>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Forme libre : forme 22">
              <a:extLst>
                <a:ext uri="{FF2B5EF4-FFF2-40B4-BE49-F238E27FC236}">
                  <a16:creationId xmlns:a16="http://schemas.microsoft.com/office/drawing/2014/main" id="{A2180735-1F1F-49BD-8472-A52588A0D07C}"/>
                </a:ext>
              </a:extLst>
            </p:cNvPr>
            <p:cNvSpPr/>
            <p:nvPr userDrawn="1"/>
          </p:nvSpPr>
          <p:spPr>
            <a:xfrm>
              <a:off x="9245600" y="5414230"/>
              <a:ext cx="861131" cy="1443770"/>
            </a:xfrm>
            <a:custGeom>
              <a:avLst/>
              <a:gdLst>
                <a:gd name="connsiteX0" fmla="*/ 386992 w 861131"/>
                <a:gd name="connsiteY0" fmla="*/ 0 h 1443770"/>
                <a:gd name="connsiteX1" fmla="*/ 861131 w 861131"/>
                <a:gd name="connsiteY1" fmla="*/ 266327 h 1443770"/>
                <a:gd name="connsiteX2" fmla="*/ 769102 w 861131"/>
                <a:gd name="connsiteY2" fmla="*/ 441428 h 1443770"/>
                <a:gd name="connsiteX3" fmla="*/ 548132 w 861131"/>
                <a:gd name="connsiteY3" fmla="*/ 1331745 h 1443770"/>
                <a:gd name="connsiteX4" fmla="*/ 545300 w 861131"/>
                <a:gd name="connsiteY4" fmla="*/ 1443770 h 1443770"/>
                <a:gd name="connsiteX5" fmla="*/ 0 w 861131"/>
                <a:gd name="connsiteY5" fmla="*/ 1443770 h 1443770"/>
                <a:gd name="connsiteX6" fmla="*/ 3475 w 861131"/>
                <a:gd name="connsiteY6" fmla="*/ 1306303 h 1443770"/>
                <a:gd name="connsiteX7" fmla="*/ 274628 w 861131"/>
                <a:gd name="connsiteY7" fmla="*/ 213792 h 1443770"/>
                <a:gd name="connsiteX8" fmla="*/ 386992 w 861131"/>
                <a:gd name="connsiteY8" fmla="*/ 0 h 144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131" h="1443770">
                  <a:moveTo>
                    <a:pt x="386992" y="0"/>
                  </a:moveTo>
                  <a:lnTo>
                    <a:pt x="861131" y="266327"/>
                  </a:lnTo>
                  <a:lnTo>
                    <a:pt x="769102" y="441428"/>
                  </a:lnTo>
                  <a:cubicBezTo>
                    <a:pt x="641750" y="714181"/>
                    <a:pt x="564195" y="1014851"/>
                    <a:pt x="548132" y="1331745"/>
                  </a:cubicBezTo>
                  <a:lnTo>
                    <a:pt x="545300" y="1443770"/>
                  </a:lnTo>
                  <a:lnTo>
                    <a:pt x="0" y="1443770"/>
                  </a:lnTo>
                  <a:lnTo>
                    <a:pt x="3475" y="1306303"/>
                  </a:lnTo>
                  <a:cubicBezTo>
                    <a:pt x="23187" y="917442"/>
                    <a:pt x="118354" y="548488"/>
                    <a:pt x="274628" y="213792"/>
                  </a:cubicBezTo>
                  <a:lnTo>
                    <a:pt x="386992"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orme libre : forme 23">
              <a:extLst>
                <a:ext uri="{FF2B5EF4-FFF2-40B4-BE49-F238E27FC236}">
                  <a16:creationId xmlns:a16="http://schemas.microsoft.com/office/drawing/2014/main" id="{81A3B531-16B1-4C36-84A2-8C061DA3DC14}"/>
                </a:ext>
              </a:extLst>
            </p:cNvPr>
            <p:cNvSpPr/>
            <p:nvPr userDrawn="1"/>
          </p:nvSpPr>
          <p:spPr>
            <a:xfrm>
              <a:off x="10029372" y="5797028"/>
              <a:ext cx="2162627" cy="1060972"/>
            </a:xfrm>
            <a:custGeom>
              <a:avLst/>
              <a:gdLst>
                <a:gd name="connsiteX0" fmla="*/ 284710 w 2162627"/>
                <a:gd name="connsiteY0" fmla="*/ 0 h 1060972"/>
                <a:gd name="connsiteX1" fmla="*/ 2162627 w 2162627"/>
                <a:gd name="connsiteY1" fmla="*/ 1054839 h 1060972"/>
                <a:gd name="connsiteX2" fmla="*/ 2162627 w 2162627"/>
                <a:gd name="connsiteY2" fmla="*/ 1060972 h 1060972"/>
                <a:gd name="connsiteX3" fmla="*/ 0 w 2162627"/>
                <a:gd name="connsiteY3" fmla="*/ 1060972 h 1060972"/>
                <a:gd name="connsiteX4" fmla="*/ 2551 w 2162627"/>
                <a:gd name="connsiteY4" fmla="*/ 960073 h 1060972"/>
                <a:gd name="connsiteX5" fmla="*/ 201574 w 2162627"/>
                <a:gd name="connsiteY5" fmla="*/ 158180 h 1060972"/>
                <a:gd name="connsiteX6" fmla="*/ 284710 w 2162627"/>
                <a:gd name="connsiteY6" fmla="*/ 0 h 10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627" h="1060972">
                  <a:moveTo>
                    <a:pt x="284710" y="0"/>
                  </a:moveTo>
                  <a:lnTo>
                    <a:pt x="2162627" y="1054839"/>
                  </a:lnTo>
                  <a:lnTo>
                    <a:pt x="2162627" y="1060972"/>
                  </a:lnTo>
                  <a:lnTo>
                    <a:pt x="0" y="1060972"/>
                  </a:lnTo>
                  <a:lnTo>
                    <a:pt x="2551" y="960073"/>
                  </a:lnTo>
                  <a:cubicBezTo>
                    <a:pt x="17019" y="674652"/>
                    <a:pt x="86871" y="403844"/>
                    <a:pt x="201574" y="158180"/>
                  </a:cubicBezTo>
                  <a:lnTo>
                    <a:pt x="284710"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Forme libre : forme 24">
              <a:extLst>
                <a:ext uri="{FF2B5EF4-FFF2-40B4-BE49-F238E27FC236}">
                  <a16:creationId xmlns:a16="http://schemas.microsoft.com/office/drawing/2014/main" id="{FBC35171-78E5-47EE-830C-82CAD79B2F93}"/>
                </a:ext>
              </a:extLst>
            </p:cNvPr>
            <p:cNvSpPr/>
            <p:nvPr userDrawn="1"/>
          </p:nvSpPr>
          <p:spPr>
            <a:xfrm>
              <a:off x="9632591" y="3928165"/>
              <a:ext cx="2559408" cy="1752392"/>
            </a:xfrm>
            <a:custGeom>
              <a:avLst/>
              <a:gdLst>
                <a:gd name="connsiteX0" fmla="*/ 2556512 w 2559408"/>
                <a:gd name="connsiteY0" fmla="*/ 0 h 1752392"/>
                <a:gd name="connsiteX1" fmla="*/ 2559408 w 2559408"/>
                <a:gd name="connsiteY1" fmla="*/ 73 h 1752392"/>
                <a:gd name="connsiteX2" fmla="*/ 2559408 w 2559408"/>
                <a:gd name="connsiteY2" fmla="*/ 779418 h 1752392"/>
                <a:gd name="connsiteX3" fmla="*/ 2559407 w 2559408"/>
                <a:gd name="connsiteY3" fmla="*/ 779418 h 1752392"/>
                <a:gd name="connsiteX4" fmla="*/ 2559407 w 2559408"/>
                <a:gd name="connsiteY4" fmla="*/ 542295 h 1752392"/>
                <a:gd name="connsiteX5" fmla="*/ 2557046 w 2559408"/>
                <a:gd name="connsiteY5" fmla="*/ 542235 h 1752392"/>
                <a:gd name="connsiteX6" fmla="*/ 486777 w 2559408"/>
                <a:gd name="connsiteY6" fmla="*/ 1728346 h 1752392"/>
                <a:gd name="connsiteX7" fmla="*/ 474139 w 2559408"/>
                <a:gd name="connsiteY7" fmla="*/ 1752392 h 1752392"/>
                <a:gd name="connsiteX8" fmla="*/ 0 w 2559408"/>
                <a:gd name="connsiteY8" fmla="*/ 1486065 h 1752392"/>
                <a:gd name="connsiteX9" fmla="*/ 16074 w 2559408"/>
                <a:gd name="connsiteY9" fmla="*/ 1455482 h 1752392"/>
                <a:gd name="connsiteX10" fmla="*/ 2556512 w 2559408"/>
                <a:gd name="connsiteY10" fmla="*/ 0 h 175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408" h="1752392">
                  <a:moveTo>
                    <a:pt x="2556512" y="0"/>
                  </a:moveTo>
                  <a:lnTo>
                    <a:pt x="2559408" y="73"/>
                  </a:lnTo>
                  <a:lnTo>
                    <a:pt x="2559408" y="779418"/>
                  </a:lnTo>
                  <a:lnTo>
                    <a:pt x="2559407" y="779418"/>
                  </a:lnTo>
                  <a:lnTo>
                    <a:pt x="2559407" y="542295"/>
                  </a:lnTo>
                  <a:lnTo>
                    <a:pt x="2557046" y="542235"/>
                  </a:lnTo>
                  <a:cubicBezTo>
                    <a:pt x="1674612" y="542235"/>
                    <a:pt x="903455" y="1018673"/>
                    <a:pt x="486777" y="1728346"/>
                  </a:cubicBezTo>
                  <a:lnTo>
                    <a:pt x="474139" y="1752392"/>
                  </a:lnTo>
                  <a:lnTo>
                    <a:pt x="0" y="1486065"/>
                  </a:lnTo>
                  <a:lnTo>
                    <a:pt x="16074" y="1455482"/>
                  </a:lnTo>
                  <a:cubicBezTo>
                    <a:pt x="527381" y="584639"/>
                    <a:pt x="1473671" y="0"/>
                    <a:pt x="2556512"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Forme libre : forme 25">
              <a:extLst>
                <a:ext uri="{FF2B5EF4-FFF2-40B4-BE49-F238E27FC236}">
                  <a16:creationId xmlns:a16="http://schemas.microsoft.com/office/drawing/2014/main" id="{B5F9DD42-AC17-45C5-B82D-57D1ACA5CF74}"/>
                </a:ext>
              </a:extLst>
            </p:cNvPr>
            <p:cNvSpPr/>
            <p:nvPr userDrawn="1"/>
          </p:nvSpPr>
          <p:spPr>
            <a:xfrm>
              <a:off x="10314082" y="4707529"/>
              <a:ext cx="1877917" cy="2144338"/>
            </a:xfrm>
            <a:custGeom>
              <a:avLst/>
              <a:gdLst>
                <a:gd name="connsiteX0" fmla="*/ 1875793 w 1877917"/>
                <a:gd name="connsiteY0" fmla="*/ 0 h 2144338"/>
                <a:gd name="connsiteX1" fmla="*/ 1877917 w 1877917"/>
                <a:gd name="connsiteY1" fmla="*/ 54 h 2144338"/>
                <a:gd name="connsiteX2" fmla="*/ 1877917 w 1877917"/>
                <a:gd name="connsiteY2" fmla="*/ 2144338 h 2144338"/>
                <a:gd name="connsiteX3" fmla="*/ 0 w 1877917"/>
                <a:gd name="connsiteY3" fmla="*/ 1089499 h 2144338"/>
                <a:gd name="connsiteX4" fmla="*/ 11137 w 1877917"/>
                <a:gd name="connsiteY4" fmla="*/ 1068310 h 2144338"/>
                <a:gd name="connsiteX5" fmla="*/ 1875793 w 1877917"/>
                <a:gd name="connsiteY5" fmla="*/ 0 h 214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917" h="2144338">
                  <a:moveTo>
                    <a:pt x="1875793" y="0"/>
                  </a:moveTo>
                  <a:lnTo>
                    <a:pt x="1877917" y="54"/>
                  </a:lnTo>
                  <a:lnTo>
                    <a:pt x="1877917" y="2144338"/>
                  </a:lnTo>
                  <a:lnTo>
                    <a:pt x="0" y="1089499"/>
                  </a:lnTo>
                  <a:lnTo>
                    <a:pt x="11137" y="1068310"/>
                  </a:lnTo>
                  <a:cubicBezTo>
                    <a:pt x="386431" y="429120"/>
                    <a:pt x="1080999" y="0"/>
                    <a:pt x="1875793"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7878272"/>
      </p:ext>
    </p:extLst>
  </p:cSld>
  <p:clrMap bg1="lt1" tx1="dk1" bg2="lt2" tx2="dk2" accent1="accent1" accent2="accent2" accent3="accent3" accent4="accent4" accent5="accent5" accent6="accent6" hlink="hlink" folHlink="folHlink"/>
  <p:sldLayoutIdLst>
    <p:sldLayoutId id="2147483706" r:id="rId1"/>
    <p:sldLayoutId id="2147483870" r:id="rId2"/>
    <p:sldLayoutId id="2147483871" r:id="rId3"/>
    <p:sldLayoutId id="2147483702" r:id="rId4"/>
    <p:sldLayoutId id="2147483837" r:id="rId5"/>
    <p:sldLayoutId id="2147483701" r:id="rId6"/>
    <p:sldLayoutId id="2147483834" r:id="rId7"/>
    <p:sldLayoutId id="2147483835" r:id="rId8"/>
    <p:sldLayoutId id="21474838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837C3365-45A3-4378-A608-A7A46908AF76}"/>
              </a:ext>
            </a:extLst>
          </p:cNvPr>
          <p:cNvSpPr txBox="1"/>
          <p:nvPr userDrawn="1"/>
        </p:nvSpPr>
        <p:spPr>
          <a:xfrm>
            <a:off x="1457382" y="6564021"/>
            <a:ext cx="336550" cy="234950"/>
          </a:xfrm>
          <a:prstGeom prst="rect">
            <a:avLst/>
          </a:prstGeom>
          <a:noFill/>
        </p:spPr>
        <p:txBody>
          <a:bodyPr wrap="square" lIns="0" rIns="0" rtlCol="0" anchor="ctr" anchorCtr="0">
            <a:noAutofit/>
          </a:bodyPr>
          <a:lstStyle/>
          <a:p>
            <a:pPr algn="ctr"/>
            <a:r>
              <a:rPr lang="fr-FR" sz="1000" b="0"/>
              <a:t>pour</a:t>
            </a:r>
          </a:p>
        </p:txBody>
      </p:sp>
      <p:pic>
        <p:nvPicPr>
          <p:cNvPr id="14" name="Image 13" descr="Une image contenant texte&#10;&#10;Description générée automatiquement">
            <a:extLst>
              <a:ext uri="{FF2B5EF4-FFF2-40B4-BE49-F238E27FC236}">
                <a16:creationId xmlns:a16="http://schemas.microsoft.com/office/drawing/2014/main" id="{EFC7BBD0-421F-4586-8D82-88346B89DC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573" y="6575551"/>
            <a:ext cx="1126816" cy="223200"/>
          </a:xfrm>
          <a:prstGeom prst="rect">
            <a:avLst/>
          </a:prstGeom>
        </p:spPr>
      </p:pic>
      <p:pic>
        <p:nvPicPr>
          <p:cNvPr id="16" name="Image 15">
            <a:extLst>
              <a:ext uri="{FF2B5EF4-FFF2-40B4-BE49-F238E27FC236}">
                <a16:creationId xmlns:a16="http://schemas.microsoft.com/office/drawing/2014/main" id="{2685C121-B082-4223-ABF8-45D8E2220D9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52000"/>
            <a:ext cx="720000" cy="720000"/>
          </a:xfrm>
          <a:prstGeom prst="rect">
            <a:avLst/>
          </a:prstGeom>
        </p:spPr>
      </p:pic>
      <p:sp>
        <p:nvSpPr>
          <p:cNvPr id="21" name="Forme libre : forme 20">
            <a:extLst>
              <a:ext uri="{FF2B5EF4-FFF2-40B4-BE49-F238E27FC236}">
                <a16:creationId xmlns:a16="http://schemas.microsoft.com/office/drawing/2014/main" id="{43E4540E-6637-4B5D-9879-55804EB81B02}"/>
              </a:ext>
            </a:extLst>
          </p:cNvPr>
          <p:cNvSpPr>
            <a:spLocks/>
          </p:cNvSpPr>
          <p:nvPr userDrawn="1"/>
        </p:nvSpPr>
        <p:spPr>
          <a:xfrm>
            <a:off x="11832000" y="6498000"/>
            <a:ext cx="360000" cy="360000"/>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1B94A777-941B-44F3-9619-AF6EAF503BFA}"/>
              </a:ext>
            </a:extLst>
          </p:cNvPr>
          <p:cNvSpPr/>
          <p:nvPr userDrawn="1"/>
        </p:nvSpPr>
        <p:spPr>
          <a:xfrm>
            <a:off x="11835345" y="6502995"/>
            <a:ext cx="324000" cy="324000"/>
          </a:xfrm>
          <a:prstGeom prst="ellipse">
            <a:avLst/>
          </a:prstGeom>
          <a:solidFill>
            <a:srgbClr val="13AFB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panose="020B0503030403020204" pitchFamily="34" charset="0"/>
              <a:ea typeface="+mn-ea"/>
              <a:cs typeface="+mn-cs"/>
            </a:endParaRPr>
          </a:p>
        </p:txBody>
      </p:sp>
      <p:sp>
        <p:nvSpPr>
          <p:cNvPr id="23" name="ZoneTexte 2">
            <a:extLst>
              <a:ext uri="{FF2B5EF4-FFF2-40B4-BE49-F238E27FC236}">
                <a16:creationId xmlns:a16="http://schemas.microsoft.com/office/drawing/2014/main" id="{7533A159-76EB-4C9F-AFFD-E70569394913}"/>
              </a:ext>
            </a:extLst>
          </p:cNvPr>
          <p:cNvSpPr txBox="1"/>
          <p:nvPr userDrawn="1"/>
        </p:nvSpPr>
        <p:spPr>
          <a:xfrm>
            <a:off x="11790344" y="6543248"/>
            <a:ext cx="399468" cy="2540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60"/>
            <a:fld id="{58392CB3-8018-4659-8CCE-D13EC3251FFD}" type="slidenum">
              <a:rPr lang="fr-FR" sz="1000" b="1" smtClean="0">
                <a:solidFill>
                  <a:prstClr val="white"/>
                </a:solidFill>
                <a:latin typeface="Myriad Pro" panose="020B0503030403020204" pitchFamily="34" charset="0"/>
              </a:rPr>
              <a:pPr algn="ctr" defTabSz="914460"/>
              <a:t>‹N°›</a:t>
            </a:fld>
            <a:endParaRPr lang="fr-FR" sz="1051" b="1">
              <a:solidFill>
                <a:prstClr val="white"/>
              </a:solidFill>
              <a:latin typeface="Myriad Pro" panose="020B0503030403020204" pitchFamily="34" charset="0"/>
            </a:endParaRPr>
          </a:p>
        </p:txBody>
      </p:sp>
      <p:pic>
        <p:nvPicPr>
          <p:cNvPr id="3" name="Image 2">
            <a:extLst>
              <a:ext uri="{FF2B5EF4-FFF2-40B4-BE49-F238E27FC236}">
                <a16:creationId xmlns:a16="http://schemas.microsoft.com/office/drawing/2014/main" id="{0723FD10-E120-3EDD-989A-401BC87DB6A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35588" y="6555143"/>
            <a:ext cx="607682" cy="271286"/>
          </a:xfrm>
          <a:prstGeom prst="rect">
            <a:avLst/>
          </a:prstGeom>
        </p:spPr>
      </p:pic>
    </p:spTree>
    <p:extLst>
      <p:ext uri="{BB962C8B-B14F-4D97-AF65-F5344CB8AC3E}">
        <p14:creationId xmlns:p14="http://schemas.microsoft.com/office/powerpoint/2010/main" val="2301594167"/>
      </p:ext>
    </p:extLst>
  </p:cSld>
  <p:clrMap bg1="lt1" tx1="dk1" bg2="lt2" tx2="dk2" accent1="accent1" accent2="accent2" accent3="accent3" accent4="accent4" accent5="accent5" accent6="accent6" hlink="hlink" folHlink="folHlink"/>
  <p:sldLayoutIdLst>
    <p:sldLayoutId id="21474838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A6490-3561-4C07-A404-3B3416829B1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panose="020B0503030403020204" pitchFamily="34" charset="0"/>
            </a:endParaRPr>
          </a:p>
        </p:txBody>
      </p:sp>
      <p:pic>
        <p:nvPicPr>
          <p:cNvPr id="7" name="Image 6">
            <a:extLst>
              <a:ext uri="{FF2B5EF4-FFF2-40B4-BE49-F238E27FC236}">
                <a16:creationId xmlns:a16="http://schemas.microsoft.com/office/drawing/2014/main" id="{0D015B7E-477A-4BE8-842F-D40DD70283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000" y="252000"/>
            <a:ext cx="720000" cy="720000"/>
          </a:xfrm>
          <a:prstGeom prst="rect">
            <a:avLst/>
          </a:prstGeom>
        </p:spPr>
      </p:pic>
      <p:sp>
        <p:nvSpPr>
          <p:cNvPr id="16" name="ZoneTexte 15">
            <a:extLst>
              <a:ext uri="{FF2B5EF4-FFF2-40B4-BE49-F238E27FC236}">
                <a16:creationId xmlns:a16="http://schemas.microsoft.com/office/drawing/2014/main" id="{69C7D86C-2D52-4F04-874E-16094B2690EA}"/>
              </a:ext>
            </a:extLst>
          </p:cNvPr>
          <p:cNvSpPr txBox="1"/>
          <p:nvPr userDrawn="1"/>
        </p:nvSpPr>
        <p:spPr>
          <a:xfrm>
            <a:off x="1333500" y="6564021"/>
            <a:ext cx="336550" cy="234950"/>
          </a:xfrm>
          <a:prstGeom prst="rect">
            <a:avLst/>
          </a:prstGeom>
          <a:noFill/>
        </p:spPr>
        <p:txBody>
          <a:bodyPr wrap="square" lIns="0" rIns="0" rtlCol="0" anchor="ctr" anchorCtr="0">
            <a:noAutofit/>
          </a:bodyPr>
          <a:lstStyle/>
          <a:p>
            <a:pPr algn="ctr"/>
            <a:r>
              <a:rPr lang="fr-FR" sz="1000" b="0"/>
              <a:t>pour</a:t>
            </a:r>
          </a:p>
        </p:txBody>
      </p:sp>
      <p:sp>
        <p:nvSpPr>
          <p:cNvPr id="25" name="Forme libre : forme 24">
            <a:extLst>
              <a:ext uri="{FF2B5EF4-FFF2-40B4-BE49-F238E27FC236}">
                <a16:creationId xmlns:a16="http://schemas.microsoft.com/office/drawing/2014/main" id="{D1095C71-9D55-45F2-A707-37991639C10D}"/>
              </a:ext>
            </a:extLst>
          </p:cNvPr>
          <p:cNvSpPr>
            <a:spLocks/>
          </p:cNvSpPr>
          <p:nvPr userDrawn="1"/>
        </p:nvSpPr>
        <p:spPr>
          <a:xfrm>
            <a:off x="11832000" y="6498000"/>
            <a:ext cx="360000" cy="360000"/>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6" name="Ellipse 25">
            <a:extLst>
              <a:ext uri="{FF2B5EF4-FFF2-40B4-BE49-F238E27FC236}">
                <a16:creationId xmlns:a16="http://schemas.microsoft.com/office/drawing/2014/main" id="{D4B554D9-232C-41F4-887A-423F481BE909}"/>
              </a:ext>
            </a:extLst>
          </p:cNvPr>
          <p:cNvSpPr/>
          <p:nvPr userDrawn="1"/>
        </p:nvSpPr>
        <p:spPr>
          <a:xfrm>
            <a:off x="11835345" y="6502995"/>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panose="020B0503030403020204" pitchFamily="34" charset="0"/>
            </a:endParaRPr>
          </a:p>
        </p:txBody>
      </p:sp>
      <p:sp>
        <p:nvSpPr>
          <p:cNvPr id="27" name="ZoneTexte 2">
            <a:extLst>
              <a:ext uri="{FF2B5EF4-FFF2-40B4-BE49-F238E27FC236}">
                <a16:creationId xmlns:a16="http://schemas.microsoft.com/office/drawing/2014/main" id="{EF5A31E0-9BE1-497B-ADCB-EEA0ACCE4B07}"/>
              </a:ext>
            </a:extLst>
          </p:cNvPr>
          <p:cNvSpPr txBox="1"/>
          <p:nvPr userDrawn="1"/>
        </p:nvSpPr>
        <p:spPr>
          <a:xfrm>
            <a:off x="11799675" y="6533917"/>
            <a:ext cx="399468" cy="2540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60" rtl="0" eaLnBrk="1" latinLnBrk="0" hangingPunct="1"/>
            <a:fld id="{58392CB3-8018-4659-8CCE-D13EC3251FFD}" type="slidenum">
              <a:rPr lang="fr-FR" sz="1000" b="1" kern="1200" smtClean="0">
                <a:solidFill>
                  <a:schemeClr val="bg1"/>
                </a:solidFill>
                <a:latin typeface="Myriad Pro" panose="020B0503030403020204" pitchFamily="34" charset="0"/>
                <a:ea typeface="+mn-ea"/>
                <a:cs typeface="+mn-cs"/>
              </a:rPr>
              <a:pPr marL="0" algn="ctr" defTabSz="914460" rtl="0" eaLnBrk="1" latinLnBrk="0" hangingPunct="1"/>
              <a:t>‹N°›</a:t>
            </a:fld>
            <a:endParaRPr lang="fr-FR" sz="1051" b="1" kern="1200">
              <a:solidFill>
                <a:schemeClr val="bg1"/>
              </a:solidFill>
              <a:latin typeface="Myriad Pro" panose="020B0503030403020204" pitchFamily="34" charset="0"/>
              <a:ea typeface="+mn-ea"/>
              <a:cs typeface="+mn-cs"/>
            </a:endParaRPr>
          </a:p>
        </p:txBody>
      </p:sp>
      <p:sp>
        <p:nvSpPr>
          <p:cNvPr id="12" name="ZoneTexte 11">
            <a:extLst>
              <a:ext uri="{FF2B5EF4-FFF2-40B4-BE49-F238E27FC236}">
                <a16:creationId xmlns:a16="http://schemas.microsoft.com/office/drawing/2014/main" id="{FCE074F4-333D-481F-94D0-345F7D88BD99}"/>
              </a:ext>
            </a:extLst>
          </p:cNvPr>
          <p:cNvSpPr txBox="1"/>
          <p:nvPr userDrawn="1"/>
        </p:nvSpPr>
        <p:spPr>
          <a:xfrm>
            <a:off x="32655" y="6494911"/>
            <a:ext cx="1637395" cy="338554"/>
          </a:xfrm>
          <a:prstGeom prst="rect">
            <a:avLst/>
          </a:prstGeom>
          <a:noFill/>
        </p:spPr>
        <p:txBody>
          <a:bodyPr wrap="square">
            <a:spAutoFit/>
          </a:bodyPr>
          <a:lstStyle/>
          <a:p>
            <a:r>
              <a:rPr lang="fr-FR" sz="1600" i="1">
                <a:solidFill>
                  <a:srgbClr val="ED1D35"/>
                </a:solidFill>
                <a:latin typeface="Georgia" panose="02040502050405020303" pitchFamily="18" charset="0"/>
              </a:rPr>
              <a:t>‘‘</a:t>
            </a:r>
            <a:r>
              <a:rPr lang="fr-FR" sz="1600" i="1" err="1">
                <a:latin typeface="Georgia" panose="02040502050405020303" pitchFamily="18" charset="0"/>
              </a:rPr>
              <a:t>opinion</a:t>
            </a:r>
            <a:r>
              <a:rPr lang="fr-FR" sz="1600" i="1" err="1">
                <a:solidFill>
                  <a:srgbClr val="ED1D35"/>
                </a:solidFill>
                <a:latin typeface="Georgia" panose="02040502050405020303" pitchFamily="18" charset="0"/>
              </a:rPr>
              <a:t>way</a:t>
            </a:r>
            <a:r>
              <a:rPr lang="fr-FR" sz="1600">
                <a:solidFill>
                  <a:srgbClr val="13AFB7"/>
                </a:solidFill>
                <a:latin typeface="Georgia" panose="02040502050405020303" pitchFamily="18" charset="0"/>
              </a:rPr>
              <a:t> </a:t>
            </a:r>
            <a:endParaRPr lang="fr-FR" sz="1600"/>
          </a:p>
        </p:txBody>
      </p:sp>
      <p:pic>
        <p:nvPicPr>
          <p:cNvPr id="3" name="Image 2" descr="Une image contenant texte&#10;&#10;Description générée automatiquement">
            <a:extLst>
              <a:ext uri="{FF2B5EF4-FFF2-40B4-BE49-F238E27FC236}">
                <a16:creationId xmlns:a16="http://schemas.microsoft.com/office/drawing/2014/main" id="{AF4B9A57-4950-0BD9-1A29-249FB9C861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0328" y="6463911"/>
            <a:ext cx="947409" cy="284470"/>
          </a:xfrm>
          <a:prstGeom prst="rect">
            <a:avLst/>
          </a:prstGeom>
        </p:spPr>
      </p:pic>
    </p:spTree>
    <p:extLst>
      <p:ext uri="{BB962C8B-B14F-4D97-AF65-F5344CB8AC3E}">
        <p14:creationId xmlns:p14="http://schemas.microsoft.com/office/powerpoint/2010/main" val="1384095747"/>
      </p:ext>
    </p:extLst>
  </p:cSld>
  <p:clrMap bg1="lt1" tx1="dk1" bg2="lt2" tx2="dk2" accent1="accent1" accent2="accent2" accent3="accent3" accent4="accent4" accent5="accent5" accent6="accent6" hlink="hlink" folHlink="folHlink"/>
  <p:sldLayoutIdLst>
    <p:sldLayoutId id="21474837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13">
                <a:solidFill>
                  <a:schemeClr val="tx1">
                    <a:tint val="75000"/>
                  </a:schemeClr>
                </a:solidFill>
              </a:defRPr>
            </a:lvl1pPr>
          </a:lstStyle>
          <a:p>
            <a:fld id="{4D51B760-FFD1-4814-9007-87CE809FE8D9}" type="datetimeFigureOut">
              <a:rPr lang="fr-FR" smtClean="0"/>
              <a:t>05/04/2023</a:t>
            </a:fld>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1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13">
                <a:solidFill>
                  <a:schemeClr val="tx1">
                    <a:tint val="75000"/>
                  </a:schemeClr>
                </a:solidFill>
              </a:defRPr>
            </a:lvl1pPr>
          </a:lstStyle>
          <a:p>
            <a:fld id="{DBF442F9-6C95-4711-9815-2D3DB4B42C02}" type="slidenum">
              <a:rPr lang="fr-FR" smtClean="0"/>
              <a:t>‹N°›</a:t>
            </a:fld>
            <a:endParaRPr lang="fr-FR"/>
          </a:p>
        </p:txBody>
      </p:sp>
    </p:spTree>
    <p:extLst>
      <p:ext uri="{BB962C8B-B14F-4D97-AF65-F5344CB8AC3E}">
        <p14:creationId xmlns:p14="http://schemas.microsoft.com/office/powerpoint/2010/main" val="341762157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695950" rtl="0" eaLnBrk="1" latinLnBrk="0" hangingPunct="1">
        <a:lnSpc>
          <a:spcPct val="90000"/>
        </a:lnSpc>
        <a:spcBef>
          <a:spcPct val="0"/>
        </a:spcBef>
        <a:buNone/>
        <a:defRPr sz="3349" kern="1200">
          <a:solidFill>
            <a:schemeClr val="tx1"/>
          </a:solidFill>
          <a:latin typeface="+mj-lt"/>
          <a:ea typeface="+mj-ea"/>
          <a:cs typeface="+mj-cs"/>
        </a:defRPr>
      </a:lvl1pPr>
    </p:titleStyle>
    <p:body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tx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tx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tx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9pPr>
    </p:bodyStyle>
    <p:otherStyle>
      <a:defPPr>
        <a:defRPr lang="en-US"/>
      </a:defPPr>
      <a:lvl1pPr marL="0" algn="l" defTabSz="695950" rtl="0" eaLnBrk="1" latinLnBrk="0" hangingPunct="1">
        <a:defRPr sz="1370" kern="1200">
          <a:solidFill>
            <a:schemeClr val="tx1"/>
          </a:solidFill>
          <a:latin typeface="+mn-lt"/>
          <a:ea typeface="+mn-ea"/>
          <a:cs typeface="+mn-cs"/>
        </a:defRPr>
      </a:lvl1pPr>
      <a:lvl2pPr marL="347975" algn="l" defTabSz="695950" rtl="0" eaLnBrk="1" latinLnBrk="0" hangingPunct="1">
        <a:defRPr sz="1370" kern="1200">
          <a:solidFill>
            <a:schemeClr val="tx1"/>
          </a:solidFill>
          <a:latin typeface="+mn-lt"/>
          <a:ea typeface="+mn-ea"/>
          <a:cs typeface="+mn-cs"/>
        </a:defRPr>
      </a:lvl2pPr>
      <a:lvl3pPr marL="695950" algn="l" defTabSz="695950" rtl="0" eaLnBrk="1" latinLnBrk="0" hangingPunct="1">
        <a:defRPr sz="1370" kern="1200">
          <a:solidFill>
            <a:schemeClr val="tx1"/>
          </a:solidFill>
          <a:latin typeface="+mn-lt"/>
          <a:ea typeface="+mn-ea"/>
          <a:cs typeface="+mn-cs"/>
        </a:defRPr>
      </a:lvl3pPr>
      <a:lvl4pPr marL="1043925" algn="l" defTabSz="695950" rtl="0" eaLnBrk="1" latinLnBrk="0" hangingPunct="1">
        <a:defRPr sz="1370" kern="1200">
          <a:solidFill>
            <a:schemeClr val="tx1"/>
          </a:solidFill>
          <a:latin typeface="+mn-lt"/>
          <a:ea typeface="+mn-ea"/>
          <a:cs typeface="+mn-cs"/>
        </a:defRPr>
      </a:lvl4pPr>
      <a:lvl5pPr marL="1391900" algn="l" defTabSz="695950" rtl="0" eaLnBrk="1" latinLnBrk="0" hangingPunct="1">
        <a:defRPr sz="1370" kern="1200">
          <a:solidFill>
            <a:schemeClr val="tx1"/>
          </a:solidFill>
          <a:latin typeface="+mn-lt"/>
          <a:ea typeface="+mn-ea"/>
          <a:cs typeface="+mn-cs"/>
        </a:defRPr>
      </a:lvl5pPr>
      <a:lvl6pPr marL="1739875" algn="l" defTabSz="695950" rtl="0" eaLnBrk="1" latinLnBrk="0" hangingPunct="1">
        <a:defRPr sz="1370" kern="1200">
          <a:solidFill>
            <a:schemeClr val="tx1"/>
          </a:solidFill>
          <a:latin typeface="+mn-lt"/>
          <a:ea typeface="+mn-ea"/>
          <a:cs typeface="+mn-cs"/>
        </a:defRPr>
      </a:lvl6pPr>
      <a:lvl7pPr marL="2087850" algn="l" defTabSz="695950" rtl="0" eaLnBrk="1" latinLnBrk="0" hangingPunct="1">
        <a:defRPr sz="1370" kern="1200">
          <a:solidFill>
            <a:schemeClr val="tx1"/>
          </a:solidFill>
          <a:latin typeface="+mn-lt"/>
          <a:ea typeface="+mn-ea"/>
          <a:cs typeface="+mn-cs"/>
        </a:defRPr>
      </a:lvl7pPr>
      <a:lvl8pPr marL="2435824" algn="l" defTabSz="695950" rtl="0" eaLnBrk="1" latinLnBrk="0" hangingPunct="1">
        <a:defRPr sz="1370" kern="1200">
          <a:solidFill>
            <a:schemeClr val="tx1"/>
          </a:solidFill>
          <a:latin typeface="+mn-lt"/>
          <a:ea typeface="+mn-ea"/>
          <a:cs typeface="+mn-cs"/>
        </a:defRPr>
      </a:lvl8pPr>
      <a:lvl9pPr marL="2783799" algn="l" defTabSz="695950" rtl="0" eaLnBrk="1" latinLnBrk="0" hangingPunct="1">
        <a:defRPr sz="13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unsplash.com/@tobiastu?utm_source=unsplash&amp;utm_medium=referral&amp;utm_content=creditCopyText" TargetMode="External"/><Relationship Id="rId7" Type="http://schemas.openxmlformats.org/officeDocument/2006/relationships/image" Target="../media/image25.sv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7.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4.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45.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5.emf"/><Relationship Id="rId5" Type="http://schemas.openxmlformats.org/officeDocument/2006/relationships/image" Target="../media/image31.png"/><Relationship Id="rId10" Type="http://schemas.openxmlformats.org/officeDocument/2006/relationships/package" Target="../embeddings/Microsoft_Word_Document1.docx"/><Relationship Id="rId4" Type="http://schemas.openxmlformats.org/officeDocument/2006/relationships/image" Target="../media/image30.png"/><Relationship Id="rId9" Type="http://schemas.openxmlformats.org/officeDocument/2006/relationships/image" Target="../media/image3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37.svg"/><Relationship Id="rId10" Type="http://schemas.openxmlformats.org/officeDocument/2006/relationships/image" Target="../media/image27.png"/><Relationship Id="rId4" Type="http://schemas.openxmlformats.org/officeDocument/2006/relationships/image" Target="../media/image36.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8.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39.sv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4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3.svg"/><Relationship Id="rId7" Type="http://schemas.openxmlformats.org/officeDocument/2006/relationships/image" Target="../media/image25.svg"/><Relationship Id="rId2"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67518D1B-7FA8-4672-9129-597E5752467E}"/>
              </a:ext>
            </a:extLst>
          </p:cNvPr>
          <p:cNvSpPr>
            <a:spLocks noGrp="1"/>
          </p:cNvSpPr>
          <p:nvPr>
            <p:ph type="body" sz="quarter" idx="10"/>
          </p:nvPr>
        </p:nvSpPr>
        <p:spPr>
          <a:xfrm>
            <a:off x="1314994" y="2646300"/>
            <a:ext cx="5073106" cy="1333500"/>
          </a:xfrm>
        </p:spPr>
        <p:txBody>
          <a:bodyPr/>
          <a:lstStyle/>
          <a:p>
            <a:r>
              <a:rPr lang="fr-FR" sz="3600" dirty="0"/>
              <a:t>Les agents du service public et le télétravail</a:t>
            </a:r>
          </a:p>
        </p:txBody>
      </p:sp>
      <p:sp>
        <p:nvSpPr>
          <p:cNvPr id="6" name="Espace réservé du texte 5">
            <a:extLst>
              <a:ext uri="{FF2B5EF4-FFF2-40B4-BE49-F238E27FC236}">
                <a16:creationId xmlns:a16="http://schemas.microsoft.com/office/drawing/2014/main" id="{D349EC77-0523-4667-9076-7363F33244BE}"/>
              </a:ext>
            </a:extLst>
          </p:cNvPr>
          <p:cNvSpPr>
            <a:spLocks noGrp="1"/>
          </p:cNvSpPr>
          <p:nvPr>
            <p:ph type="body" sz="quarter" idx="12"/>
          </p:nvPr>
        </p:nvSpPr>
        <p:spPr>
          <a:xfrm>
            <a:off x="4366900" y="4143076"/>
            <a:ext cx="2021199" cy="482600"/>
          </a:xfrm>
        </p:spPr>
        <p:txBody>
          <a:bodyPr/>
          <a:lstStyle/>
          <a:p>
            <a:r>
              <a:rPr lang="fr-FR" dirty="0"/>
              <a:t>Mercredi 5 Mars 2023 </a:t>
            </a:r>
          </a:p>
        </p:txBody>
      </p:sp>
      <p:pic>
        <p:nvPicPr>
          <p:cNvPr id="12" name="Espace réservé pour une image  11" descr="Une image contenant texte, ordinateur, bureau&#10;&#10;Description générée automatiquement">
            <a:extLst>
              <a:ext uri="{FF2B5EF4-FFF2-40B4-BE49-F238E27FC236}">
                <a16:creationId xmlns:a16="http://schemas.microsoft.com/office/drawing/2014/main" id="{4B36DA1D-F0A3-DB78-A198-C892541BE6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204" b="2204"/>
          <a:stretch>
            <a:fillRect/>
          </a:stretch>
        </p:blipFill>
        <p:spPr/>
      </p:pic>
      <p:sp>
        <p:nvSpPr>
          <p:cNvPr id="17" name="ZoneTexte 16">
            <a:extLst>
              <a:ext uri="{FF2B5EF4-FFF2-40B4-BE49-F238E27FC236}">
                <a16:creationId xmlns:a16="http://schemas.microsoft.com/office/drawing/2014/main" id="{0DE9ACA3-9AE2-83A3-7EB2-6D1D072AEF14}"/>
              </a:ext>
            </a:extLst>
          </p:cNvPr>
          <p:cNvSpPr txBox="1"/>
          <p:nvPr/>
        </p:nvSpPr>
        <p:spPr>
          <a:xfrm>
            <a:off x="10824703" y="6561568"/>
            <a:ext cx="1367297" cy="276999"/>
          </a:xfrm>
          <a:prstGeom prst="rect">
            <a:avLst/>
          </a:prstGeom>
          <a:noFill/>
        </p:spPr>
        <p:txBody>
          <a:bodyPr wrap="none" rtlCol="0">
            <a:spAutoFit/>
          </a:bodyPr>
          <a:lstStyle/>
          <a:p>
            <a:r>
              <a:rPr lang="en-US" sz="1200" b="1" dirty="0"/>
              <a:t>© </a:t>
            </a:r>
            <a:r>
              <a:rPr lang="fr-FR" sz="1200" b="1" dirty="0">
                <a:hlinkClick r:id="rId3">
                  <a:extLst>
                    <a:ext uri="{A12FA001-AC4F-418D-AE19-62706E023703}">
                      <ahyp:hlinkClr xmlns:ahyp="http://schemas.microsoft.com/office/drawing/2018/hyperlinkcolor" val="tx"/>
                    </a:ext>
                  </a:extLst>
                </a:hlinkClick>
              </a:rPr>
              <a:t>Tobias Tullius</a:t>
            </a:r>
            <a:r>
              <a:rPr lang="fr-FR" sz="1200" b="1" dirty="0"/>
              <a:t> </a:t>
            </a:r>
            <a:endParaRPr lang="pl-PL" sz="1200" b="1" dirty="0"/>
          </a:p>
        </p:txBody>
      </p:sp>
      <p:sp>
        <p:nvSpPr>
          <p:cNvPr id="2" name="ZoneTexte 1">
            <a:extLst>
              <a:ext uri="{FF2B5EF4-FFF2-40B4-BE49-F238E27FC236}">
                <a16:creationId xmlns:a16="http://schemas.microsoft.com/office/drawing/2014/main" id="{3200A237-E810-3CE8-8C7B-D31AA1277110}"/>
              </a:ext>
            </a:extLst>
          </p:cNvPr>
          <p:cNvSpPr txBox="1"/>
          <p:nvPr/>
        </p:nvSpPr>
        <p:spPr>
          <a:xfrm>
            <a:off x="656513" y="5450403"/>
            <a:ext cx="1569677" cy="338554"/>
          </a:xfrm>
          <a:prstGeom prst="rect">
            <a:avLst/>
          </a:prstGeom>
          <a:noFill/>
        </p:spPr>
        <p:txBody>
          <a:bodyPr wrap="square">
            <a:spAutoFit/>
          </a:bodyPr>
          <a:lstStyle/>
          <a:p>
            <a:r>
              <a:rPr lang="fr-FR" sz="1600" b="1" dirty="0">
                <a:solidFill>
                  <a:srgbClr val="13AFB7"/>
                </a:solidFill>
                <a:latin typeface="Calibri" panose="020F0502020204030204"/>
                <a:ea typeface="Arial Unicode MS" panose="020B0604020202020204" pitchFamily="34" charset="-128"/>
              </a:rPr>
              <a:t>avec le soutien</a:t>
            </a:r>
            <a:endParaRPr lang="fr-FR" sz="1600" dirty="0"/>
          </a:p>
        </p:txBody>
      </p:sp>
      <p:pic>
        <p:nvPicPr>
          <p:cNvPr id="3" name="Image 2" descr="Une image contenant texte&#10;&#10;Description générée automatiquement">
            <a:extLst>
              <a:ext uri="{FF2B5EF4-FFF2-40B4-BE49-F238E27FC236}">
                <a16:creationId xmlns:a16="http://schemas.microsoft.com/office/drawing/2014/main" id="{9EBFFD5C-7457-56AD-E931-3B1425827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419" y="1800225"/>
            <a:ext cx="2014653" cy="604922"/>
          </a:xfrm>
          <a:prstGeom prst="rect">
            <a:avLst/>
          </a:prstGeom>
        </p:spPr>
      </p:pic>
      <p:sp>
        <p:nvSpPr>
          <p:cNvPr id="5" name="ZoneTexte 4">
            <a:extLst>
              <a:ext uri="{FF2B5EF4-FFF2-40B4-BE49-F238E27FC236}">
                <a16:creationId xmlns:a16="http://schemas.microsoft.com/office/drawing/2014/main" id="{82604504-61E3-AEFE-3B02-80A56CA15B8F}"/>
              </a:ext>
            </a:extLst>
          </p:cNvPr>
          <p:cNvSpPr txBox="1"/>
          <p:nvPr/>
        </p:nvSpPr>
        <p:spPr>
          <a:xfrm>
            <a:off x="3558796" y="2086513"/>
            <a:ext cx="842375" cy="369332"/>
          </a:xfrm>
          <a:prstGeom prst="rect">
            <a:avLst/>
          </a:prstGeom>
          <a:noFill/>
        </p:spPr>
        <p:txBody>
          <a:bodyPr wrap="square" rtlCol="0">
            <a:spAutoFit/>
          </a:bodyPr>
          <a:lstStyle/>
          <a:p>
            <a:r>
              <a:rPr lang="fr-FR" dirty="0">
                <a:solidFill>
                  <a:srgbClr val="13AFB7"/>
                </a:solidFill>
              </a:rPr>
              <a:t>&amp;</a:t>
            </a:r>
          </a:p>
        </p:txBody>
      </p:sp>
      <p:pic>
        <p:nvPicPr>
          <p:cNvPr id="7" name="Image 6">
            <a:extLst>
              <a:ext uri="{FF2B5EF4-FFF2-40B4-BE49-F238E27FC236}">
                <a16:creationId xmlns:a16="http://schemas.microsoft.com/office/drawing/2014/main" id="{DA93899D-A04D-D8C1-798E-27C0C3B399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9234" y="2034495"/>
            <a:ext cx="2170100" cy="372260"/>
          </a:xfrm>
          <a:prstGeom prst="rect">
            <a:avLst/>
          </a:prstGeom>
          <a:noFill/>
          <a:ln>
            <a:noFill/>
          </a:ln>
        </p:spPr>
      </p:pic>
      <p:pic>
        <p:nvPicPr>
          <p:cNvPr id="9" name="Graphique 8">
            <a:extLst>
              <a:ext uri="{FF2B5EF4-FFF2-40B4-BE49-F238E27FC236}">
                <a16:creationId xmlns:a16="http://schemas.microsoft.com/office/drawing/2014/main" id="{A268F8BF-0E75-D1D7-74C7-76E232CDAE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7106" y="4824743"/>
            <a:ext cx="952329" cy="1251320"/>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0EBBF56E-77BB-E40E-24D2-35F8B0D5FC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2966" y="4962754"/>
            <a:ext cx="1553800" cy="901871"/>
          </a:xfrm>
          <a:prstGeom prst="rect">
            <a:avLst/>
          </a:prstGeom>
        </p:spPr>
      </p:pic>
      <p:pic>
        <p:nvPicPr>
          <p:cNvPr id="11" name="Picture 4" descr="Fondation Jean-Jaurès — Wikipédia">
            <a:extLst>
              <a:ext uri="{FF2B5EF4-FFF2-40B4-BE49-F238E27FC236}">
                <a16:creationId xmlns:a16="http://schemas.microsoft.com/office/drawing/2014/main" id="{A648132B-D3BB-0401-AB27-D1E9F7C86A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9991" y="4965535"/>
            <a:ext cx="1403432" cy="94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1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que 26">
            <a:extLst>
              <a:ext uri="{FF2B5EF4-FFF2-40B4-BE49-F238E27FC236}">
                <a16:creationId xmlns:a16="http://schemas.microsoft.com/office/drawing/2014/main" id="{B777C7FF-5163-0F8F-7170-421FE41910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69" y="2641832"/>
            <a:ext cx="1496732" cy="1496732"/>
          </a:xfrm>
          <a:prstGeom prst="rect">
            <a:avLst/>
          </a:prstGeom>
        </p:spPr>
      </p:pic>
      <p:sp>
        <p:nvSpPr>
          <p:cNvPr id="3" name="ZoneTexte 2">
            <a:extLst>
              <a:ext uri="{FF2B5EF4-FFF2-40B4-BE49-F238E27FC236}">
                <a16:creationId xmlns:a16="http://schemas.microsoft.com/office/drawing/2014/main" id="{955100A3-7F3C-8173-8C83-EFFEF0244FF9}"/>
              </a:ext>
            </a:extLst>
          </p:cNvPr>
          <p:cNvSpPr txBox="1"/>
          <p:nvPr/>
        </p:nvSpPr>
        <p:spPr>
          <a:xfrm>
            <a:off x="3855790" y="6545351"/>
            <a:ext cx="1205572" cy="276999"/>
          </a:xfrm>
          <a:prstGeom prst="rect">
            <a:avLst/>
          </a:prstGeom>
          <a:noFill/>
        </p:spPr>
        <p:txBody>
          <a:bodyPr wrap="square">
            <a:spAutoFit/>
          </a:bodyPr>
          <a:lstStyle/>
          <a:p>
            <a:r>
              <a:rPr lang="fr-FR" sz="1200" b="1" dirty="0">
                <a:solidFill>
                  <a:srgbClr val="13AFB7"/>
                </a:solidFill>
                <a:latin typeface="Calibri" panose="020F0502020204030204"/>
                <a:ea typeface="Arial Unicode MS" panose="020B0604020202020204" pitchFamily="34" charset="-128"/>
              </a:rPr>
              <a:t>avec le soutien</a:t>
            </a:r>
            <a:endParaRPr lang="fr-FR" sz="1200" dirty="0"/>
          </a:p>
        </p:txBody>
      </p:sp>
      <p:pic>
        <p:nvPicPr>
          <p:cNvPr id="6" name="Image 5" descr="Une image contenant texte&#10;&#10;Description générée automatiquement">
            <a:extLst>
              <a:ext uri="{FF2B5EF4-FFF2-40B4-BE49-F238E27FC236}">
                <a16:creationId xmlns:a16="http://schemas.microsoft.com/office/drawing/2014/main" id="{03A4A4C1-8FE5-A238-1E39-D741EA9139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364" y="6323970"/>
            <a:ext cx="1558643" cy="468000"/>
          </a:xfrm>
          <a:prstGeom prst="rect">
            <a:avLst/>
          </a:prstGeom>
        </p:spPr>
      </p:pic>
      <p:sp>
        <p:nvSpPr>
          <p:cNvPr id="7" name="ZoneTexte 6">
            <a:extLst>
              <a:ext uri="{FF2B5EF4-FFF2-40B4-BE49-F238E27FC236}">
                <a16:creationId xmlns:a16="http://schemas.microsoft.com/office/drawing/2014/main" id="{EC12FBD8-5757-9AFE-BDD4-D163334F3EAE}"/>
              </a:ext>
            </a:extLst>
          </p:cNvPr>
          <p:cNvSpPr txBox="1"/>
          <p:nvPr/>
        </p:nvSpPr>
        <p:spPr>
          <a:xfrm>
            <a:off x="1887716" y="6467091"/>
            <a:ext cx="692638" cy="369332"/>
          </a:xfrm>
          <a:prstGeom prst="rect">
            <a:avLst/>
          </a:prstGeom>
          <a:noFill/>
        </p:spPr>
        <p:txBody>
          <a:bodyPr wrap="square" rtlCol="0">
            <a:spAutoFit/>
          </a:bodyPr>
          <a:lstStyle/>
          <a:p>
            <a:r>
              <a:rPr lang="fr-FR" dirty="0">
                <a:solidFill>
                  <a:srgbClr val="13AFB7"/>
                </a:solidFill>
              </a:rPr>
              <a:t>&amp;</a:t>
            </a:r>
          </a:p>
        </p:txBody>
      </p:sp>
      <p:pic>
        <p:nvPicPr>
          <p:cNvPr id="16" name="Image 15">
            <a:extLst>
              <a:ext uri="{FF2B5EF4-FFF2-40B4-BE49-F238E27FC236}">
                <a16:creationId xmlns:a16="http://schemas.microsoft.com/office/drawing/2014/main" id="{4F15A566-F3CE-0290-B3DD-C0179E615D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953" y="6505578"/>
            <a:ext cx="1678904" cy="288000"/>
          </a:xfrm>
          <a:prstGeom prst="rect">
            <a:avLst/>
          </a:prstGeom>
          <a:noFill/>
          <a:ln>
            <a:noFill/>
          </a:ln>
        </p:spPr>
      </p:pic>
      <p:pic>
        <p:nvPicPr>
          <p:cNvPr id="21" name="Graphique 20">
            <a:extLst>
              <a:ext uri="{FF2B5EF4-FFF2-40B4-BE49-F238E27FC236}">
                <a16:creationId xmlns:a16="http://schemas.microsoft.com/office/drawing/2014/main" id="{E54ED42A-0FFD-CEED-84E6-13E9772E16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8374" y="6002681"/>
            <a:ext cx="684000" cy="898747"/>
          </a:xfrm>
          <a:prstGeom prst="rect">
            <a:avLst/>
          </a:prstGeom>
        </p:spPr>
      </p:pic>
      <p:pic>
        <p:nvPicPr>
          <p:cNvPr id="22" name="Image 21" descr="Une image contenant texte&#10;&#10;Description générée automatiquement">
            <a:extLst>
              <a:ext uri="{FF2B5EF4-FFF2-40B4-BE49-F238E27FC236}">
                <a16:creationId xmlns:a16="http://schemas.microsoft.com/office/drawing/2014/main" id="{0D5BF4E2-4429-14F0-BA97-F60BFA1A68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8958" y="6140692"/>
            <a:ext cx="1116000" cy="647759"/>
          </a:xfrm>
          <a:prstGeom prst="rect">
            <a:avLst/>
          </a:prstGeom>
        </p:spPr>
      </p:pic>
      <p:pic>
        <p:nvPicPr>
          <p:cNvPr id="23" name="Picture 4" descr="Fondation Jean-Jaurès — Wikipédia">
            <a:extLst>
              <a:ext uri="{FF2B5EF4-FFF2-40B4-BE49-F238E27FC236}">
                <a16:creationId xmlns:a16="http://schemas.microsoft.com/office/drawing/2014/main" id="{7CE8338C-22B0-3172-39F7-1EF57DC42D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4958" y="6133948"/>
            <a:ext cx="1008000" cy="676213"/>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E20F2466-A212-A18B-DB52-F4FD616E1AA8}"/>
              </a:ext>
            </a:extLst>
          </p:cNvPr>
          <p:cNvSpPr txBox="1"/>
          <p:nvPr/>
        </p:nvSpPr>
        <p:spPr>
          <a:xfrm>
            <a:off x="26162" y="24352"/>
            <a:ext cx="12156314" cy="461665"/>
          </a:xfrm>
          <a:prstGeom prst="rect">
            <a:avLst/>
          </a:prstGeom>
          <a:solidFill>
            <a:schemeClr val="bg1">
              <a:lumMod val="95000"/>
            </a:schemeClr>
          </a:solidFill>
        </p:spPr>
        <p:txBody>
          <a:bodyPr wrap="square">
            <a:spAutoFit/>
          </a:bodyPr>
          <a:lstStyle/>
          <a:p>
            <a:pPr algn="ctr" defTabSz="914323" fontAlgn="t">
              <a:defRPr/>
            </a:pPr>
            <a:r>
              <a:rPr lang="fr-FR" sz="2400" b="1" cap="all" spc="700" dirty="0">
                <a:solidFill>
                  <a:srgbClr val="13AFB7"/>
                </a:solidFill>
                <a:latin typeface="Myriad Pro" panose="020B0503030403020204"/>
                <a:ea typeface="Arial Unicode MS" panose="020B0604020202020204" pitchFamily="34" charset="-128"/>
              </a:rPr>
              <a:t>Les agents du service public et le télétravail</a:t>
            </a:r>
            <a:endParaRPr lang="fr-FR" sz="2400" b="1" cap="small" spc="700" dirty="0">
              <a:solidFill>
                <a:srgbClr val="13AFB7"/>
              </a:solidFill>
              <a:latin typeface="Myriad Pro" panose="020B0503030403020204"/>
              <a:ea typeface="Arial Unicode MS" panose="020B0604020202020204" pitchFamily="34" charset="-128"/>
            </a:endParaRPr>
          </a:p>
        </p:txBody>
      </p:sp>
      <p:sp>
        <p:nvSpPr>
          <p:cNvPr id="13" name="Rectangle 12">
            <a:extLst>
              <a:ext uri="{FF2B5EF4-FFF2-40B4-BE49-F238E27FC236}">
                <a16:creationId xmlns:a16="http://schemas.microsoft.com/office/drawing/2014/main" id="{4E89721C-CE6C-6108-6C0E-FB37F2245E17}"/>
              </a:ext>
            </a:extLst>
          </p:cNvPr>
          <p:cNvSpPr/>
          <p:nvPr/>
        </p:nvSpPr>
        <p:spPr>
          <a:xfrm>
            <a:off x="0" y="-1"/>
            <a:ext cx="12192000" cy="6048000"/>
          </a:xfrm>
          <a:prstGeom prst="rect">
            <a:avLst/>
          </a:prstGeom>
          <a:noFill/>
          <a:ln w="57150">
            <a:solidFill>
              <a:srgbClr val="13A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fr-FR" sz="1801" dirty="0">
              <a:solidFill>
                <a:prstClr val="white"/>
              </a:solidFill>
              <a:latin typeface="Calibri" panose="020F0502020204030204"/>
            </a:endParaRPr>
          </a:p>
        </p:txBody>
      </p:sp>
      <p:sp>
        <p:nvSpPr>
          <p:cNvPr id="30" name="ZoneTexte 29">
            <a:extLst>
              <a:ext uri="{FF2B5EF4-FFF2-40B4-BE49-F238E27FC236}">
                <a16:creationId xmlns:a16="http://schemas.microsoft.com/office/drawing/2014/main" id="{396AC346-B334-EB62-1C70-741805EA28A5}"/>
              </a:ext>
            </a:extLst>
          </p:cNvPr>
          <p:cNvSpPr txBox="1"/>
          <p:nvPr/>
        </p:nvSpPr>
        <p:spPr>
          <a:xfrm>
            <a:off x="4341866" y="1577038"/>
            <a:ext cx="3214562" cy="369332"/>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sz="1800" dirty="0">
                <a:solidFill>
                  <a:srgbClr val="E7E6E6">
                    <a:lumMod val="25000"/>
                  </a:srgbClr>
                </a:solidFill>
                <a:latin typeface="Myriad Pro" panose="020B0503030403020204"/>
              </a:rPr>
              <a:t>N’Observent pas d’impact</a:t>
            </a:r>
          </a:p>
        </p:txBody>
      </p:sp>
      <p:sp>
        <p:nvSpPr>
          <p:cNvPr id="38" name="ZoneTexte 37">
            <a:extLst>
              <a:ext uri="{FF2B5EF4-FFF2-40B4-BE49-F238E27FC236}">
                <a16:creationId xmlns:a16="http://schemas.microsoft.com/office/drawing/2014/main" id="{6046AEA8-2339-B689-3700-77706BD30FFE}"/>
              </a:ext>
            </a:extLst>
          </p:cNvPr>
          <p:cNvSpPr txBox="1"/>
          <p:nvPr/>
        </p:nvSpPr>
        <p:spPr>
          <a:xfrm>
            <a:off x="4463441" y="612146"/>
            <a:ext cx="1488303" cy="769441"/>
          </a:xfrm>
          <a:prstGeom prst="rect">
            <a:avLst/>
          </a:prstGeom>
          <a:noFill/>
        </p:spPr>
        <p:txBody>
          <a:bodyPr wrap="square" rtlCol="0">
            <a:spAutoFit/>
          </a:bodyPr>
          <a:lstStyle/>
          <a:p>
            <a:pPr algn="ctr" defTabSz="457200"/>
            <a:r>
              <a:rPr lang="fr-FR" sz="4400" b="1" dirty="0">
                <a:solidFill>
                  <a:schemeClr val="bg2">
                    <a:lumMod val="50000"/>
                  </a:schemeClr>
                </a:solidFill>
                <a:latin typeface="Myriad Pro" panose="020B0503030403020204"/>
              </a:rPr>
              <a:t>32%</a:t>
            </a:r>
          </a:p>
        </p:txBody>
      </p:sp>
      <p:sp>
        <p:nvSpPr>
          <p:cNvPr id="39" name="ZoneTexte 38">
            <a:extLst>
              <a:ext uri="{FF2B5EF4-FFF2-40B4-BE49-F238E27FC236}">
                <a16:creationId xmlns:a16="http://schemas.microsoft.com/office/drawing/2014/main" id="{F7F33049-DB70-643A-0B7A-93CA3EA70AD5}"/>
              </a:ext>
            </a:extLst>
          </p:cNvPr>
          <p:cNvSpPr txBox="1"/>
          <p:nvPr/>
        </p:nvSpPr>
        <p:spPr>
          <a:xfrm>
            <a:off x="6017473" y="614141"/>
            <a:ext cx="1483695" cy="769441"/>
          </a:xfrm>
          <a:prstGeom prst="rect">
            <a:avLst/>
          </a:prstGeom>
          <a:noFill/>
        </p:spPr>
        <p:txBody>
          <a:bodyPr wrap="square" rtlCol="0">
            <a:spAutoFit/>
          </a:bodyPr>
          <a:lstStyle/>
          <a:p>
            <a:pPr algn="ctr" defTabSz="457200"/>
            <a:r>
              <a:rPr lang="fr-FR" sz="4400" b="1" dirty="0">
                <a:solidFill>
                  <a:schemeClr val="bg2">
                    <a:lumMod val="50000"/>
                  </a:schemeClr>
                </a:solidFill>
                <a:latin typeface="Myriad Pro" panose="020B0503030403020204"/>
              </a:rPr>
              <a:t>25%</a:t>
            </a:r>
          </a:p>
        </p:txBody>
      </p:sp>
      <p:sp>
        <p:nvSpPr>
          <p:cNvPr id="40" name="Rectangle 39">
            <a:extLst>
              <a:ext uri="{FF2B5EF4-FFF2-40B4-BE49-F238E27FC236}">
                <a16:creationId xmlns:a16="http://schemas.microsoft.com/office/drawing/2014/main" id="{F749BFD1-F3F4-4BF0-4987-7A1DA969576D}"/>
              </a:ext>
            </a:extLst>
          </p:cNvPr>
          <p:cNvSpPr/>
          <p:nvPr/>
        </p:nvSpPr>
        <p:spPr>
          <a:xfrm>
            <a:off x="4144177" y="1210001"/>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agents</a:t>
            </a:r>
          </a:p>
        </p:txBody>
      </p:sp>
      <p:sp>
        <p:nvSpPr>
          <p:cNvPr id="41" name="Rectangle 40">
            <a:extLst>
              <a:ext uri="{FF2B5EF4-FFF2-40B4-BE49-F238E27FC236}">
                <a16:creationId xmlns:a16="http://schemas.microsoft.com/office/drawing/2014/main" id="{40014376-91CC-408E-6995-9FE8CBDECF52}"/>
              </a:ext>
            </a:extLst>
          </p:cNvPr>
          <p:cNvSpPr/>
          <p:nvPr/>
        </p:nvSpPr>
        <p:spPr>
          <a:xfrm>
            <a:off x="5687630" y="1205877"/>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usagers</a:t>
            </a:r>
          </a:p>
        </p:txBody>
      </p:sp>
      <p:sp>
        <p:nvSpPr>
          <p:cNvPr id="45" name="ZoneTexte 44">
            <a:extLst>
              <a:ext uri="{FF2B5EF4-FFF2-40B4-BE49-F238E27FC236}">
                <a16:creationId xmlns:a16="http://schemas.microsoft.com/office/drawing/2014/main" id="{AA2C231C-CD5D-4C79-EF6F-E83A40421334}"/>
              </a:ext>
            </a:extLst>
          </p:cNvPr>
          <p:cNvSpPr txBox="1"/>
          <p:nvPr/>
        </p:nvSpPr>
        <p:spPr>
          <a:xfrm>
            <a:off x="11017" y="2228275"/>
            <a:ext cx="12156314" cy="523220"/>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dirty="0">
                <a:solidFill>
                  <a:srgbClr val="E7E6E6">
                    <a:lumMod val="25000"/>
                  </a:srgbClr>
                </a:solidFill>
                <a:latin typeface="Myriad Pro" panose="020B0503030403020204"/>
              </a:rPr>
              <a:t>sur la qualité des services et prestations rendus aux usagers</a:t>
            </a:r>
          </a:p>
        </p:txBody>
      </p:sp>
      <p:cxnSp>
        <p:nvCxnSpPr>
          <p:cNvPr id="47" name="Connecteur droit 46">
            <a:extLst>
              <a:ext uri="{FF2B5EF4-FFF2-40B4-BE49-F238E27FC236}">
                <a16:creationId xmlns:a16="http://schemas.microsoft.com/office/drawing/2014/main" id="{2A7C59D0-3272-931A-577B-07181FC17513}"/>
              </a:ext>
            </a:extLst>
          </p:cNvPr>
          <p:cNvCxnSpPr/>
          <p:nvPr/>
        </p:nvCxnSpPr>
        <p:spPr>
          <a:xfrm>
            <a:off x="5944869" y="864830"/>
            <a:ext cx="0" cy="578313"/>
          </a:xfrm>
          <a:prstGeom prst="line">
            <a:avLst/>
          </a:prstGeom>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C0C1CFA1-2367-064C-EB47-5B1459C11B92}"/>
              </a:ext>
            </a:extLst>
          </p:cNvPr>
          <p:cNvSpPr txBox="1"/>
          <p:nvPr/>
        </p:nvSpPr>
        <p:spPr>
          <a:xfrm>
            <a:off x="8257907" y="1577038"/>
            <a:ext cx="3563193" cy="646331"/>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sz="1800" dirty="0">
                <a:solidFill>
                  <a:srgbClr val="E7E6E6">
                    <a:lumMod val="25000"/>
                  </a:srgbClr>
                </a:solidFill>
                <a:latin typeface="Myriad Pro" panose="020B0503030403020204"/>
              </a:rPr>
              <a:t>trouvent QUE LE Télétravail a un impact Négatif</a:t>
            </a:r>
          </a:p>
        </p:txBody>
      </p:sp>
      <p:sp>
        <p:nvSpPr>
          <p:cNvPr id="49" name="ZoneTexte 48">
            <a:extLst>
              <a:ext uri="{FF2B5EF4-FFF2-40B4-BE49-F238E27FC236}">
                <a16:creationId xmlns:a16="http://schemas.microsoft.com/office/drawing/2014/main" id="{BF902DB8-9701-5369-4CA4-4ED5BC3C55E1}"/>
              </a:ext>
            </a:extLst>
          </p:cNvPr>
          <p:cNvSpPr txBox="1"/>
          <p:nvPr/>
        </p:nvSpPr>
        <p:spPr>
          <a:xfrm>
            <a:off x="8513356" y="612146"/>
            <a:ext cx="1488303" cy="769441"/>
          </a:xfrm>
          <a:prstGeom prst="rect">
            <a:avLst/>
          </a:prstGeom>
          <a:noFill/>
        </p:spPr>
        <p:txBody>
          <a:bodyPr wrap="square" rtlCol="0">
            <a:spAutoFit/>
          </a:bodyPr>
          <a:lstStyle/>
          <a:p>
            <a:pPr algn="ctr" defTabSz="457200"/>
            <a:r>
              <a:rPr lang="fr-FR" sz="4400" b="1" dirty="0">
                <a:solidFill>
                  <a:srgbClr val="C00000"/>
                </a:solidFill>
                <a:latin typeface="Myriad Pro" panose="020B0503030403020204"/>
              </a:rPr>
              <a:t>28%</a:t>
            </a:r>
          </a:p>
        </p:txBody>
      </p:sp>
      <p:sp>
        <p:nvSpPr>
          <p:cNvPr id="50" name="ZoneTexte 49">
            <a:extLst>
              <a:ext uri="{FF2B5EF4-FFF2-40B4-BE49-F238E27FC236}">
                <a16:creationId xmlns:a16="http://schemas.microsoft.com/office/drawing/2014/main" id="{FA81A52A-3968-B3E2-1828-20573683735B}"/>
              </a:ext>
            </a:extLst>
          </p:cNvPr>
          <p:cNvSpPr txBox="1"/>
          <p:nvPr/>
        </p:nvSpPr>
        <p:spPr>
          <a:xfrm>
            <a:off x="10122473" y="614141"/>
            <a:ext cx="1483695" cy="769441"/>
          </a:xfrm>
          <a:prstGeom prst="rect">
            <a:avLst/>
          </a:prstGeom>
          <a:noFill/>
        </p:spPr>
        <p:txBody>
          <a:bodyPr wrap="square" rtlCol="0">
            <a:spAutoFit/>
          </a:bodyPr>
          <a:lstStyle/>
          <a:p>
            <a:pPr algn="ctr" defTabSz="457200"/>
            <a:r>
              <a:rPr lang="fr-FR" sz="4400" b="1" dirty="0">
                <a:solidFill>
                  <a:srgbClr val="C00000"/>
                </a:solidFill>
                <a:latin typeface="Myriad Pro" panose="020B0503030403020204"/>
              </a:rPr>
              <a:t>41%</a:t>
            </a:r>
          </a:p>
        </p:txBody>
      </p:sp>
      <p:sp>
        <p:nvSpPr>
          <p:cNvPr id="51" name="Rectangle 50">
            <a:extLst>
              <a:ext uri="{FF2B5EF4-FFF2-40B4-BE49-F238E27FC236}">
                <a16:creationId xmlns:a16="http://schemas.microsoft.com/office/drawing/2014/main" id="{095AE5A8-00FC-C5E0-D720-E95D54ECBFD2}"/>
              </a:ext>
            </a:extLst>
          </p:cNvPr>
          <p:cNvSpPr/>
          <p:nvPr/>
        </p:nvSpPr>
        <p:spPr>
          <a:xfrm>
            <a:off x="8183075" y="1210001"/>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agents</a:t>
            </a:r>
          </a:p>
        </p:txBody>
      </p:sp>
      <p:sp>
        <p:nvSpPr>
          <p:cNvPr id="52" name="Rectangle 51">
            <a:extLst>
              <a:ext uri="{FF2B5EF4-FFF2-40B4-BE49-F238E27FC236}">
                <a16:creationId xmlns:a16="http://schemas.microsoft.com/office/drawing/2014/main" id="{69904471-8243-0B9C-2B0F-18261BAC9670}"/>
              </a:ext>
            </a:extLst>
          </p:cNvPr>
          <p:cNvSpPr/>
          <p:nvPr/>
        </p:nvSpPr>
        <p:spPr>
          <a:xfrm>
            <a:off x="9825681" y="1205877"/>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usagers</a:t>
            </a:r>
          </a:p>
        </p:txBody>
      </p:sp>
      <p:cxnSp>
        <p:nvCxnSpPr>
          <p:cNvPr id="53" name="Connecteur droit 52">
            <a:extLst>
              <a:ext uri="{FF2B5EF4-FFF2-40B4-BE49-F238E27FC236}">
                <a16:creationId xmlns:a16="http://schemas.microsoft.com/office/drawing/2014/main" id="{64C16D90-BB7A-7529-3CF9-84B5900471D5}"/>
              </a:ext>
            </a:extLst>
          </p:cNvPr>
          <p:cNvCxnSpPr/>
          <p:nvPr/>
        </p:nvCxnSpPr>
        <p:spPr>
          <a:xfrm>
            <a:off x="10038852" y="864830"/>
            <a:ext cx="0" cy="578313"/>
          </a:xfrm>
          <a:prstGeom prst="line">
            <a:avLst/>
          </a:prstGeom>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6AD9B60D-D04D-6646-6ABC-D5079613A0FC}"/>
              </a:ext>
            </a:extLst>
          </p:cNvPr>
          <p:cNvSpPr txBox="1"/>
          <p:nvPr/>
        </p:nvSpPr>
        <p:spPr>
          <a:xfrm>
            <a:off x="254333" y="1577038"/>
            <a:ext cx="3480465" cy="646331"/>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sz="1800" dirty="0">
                <a:solidFill>
                  <a:srgbClr val="E7E6E6">
                    <a:lumMod val="25000"/>
                  </a:srgbClr>
                </a:solidFill>
                <a:latin typeface="Myriad Pro" panose="020B0503030403020204"/>
              </a:rPr>
              <a:t>trouvent QUE LE Télétravail a un impact positif</a:t>
            </a:r>
          </a:p>
        </p:txBody>
      </p:sp>
      <p:sp>
        <p:nvSpPr>
          <p:cNvPr id="4" name="ZoneTexte 3">
            <a:extLst>
              <a:ext uri="{FF2B5EF4-FFF2-40B4-BE49-F238E27FC236}">
                <a16:creationId xmlns:a16="http://schemas.microsoft.com/office/drawing/2014/main" id="{F310E585-8A0B-49E8-44C4-6E1A712D670F}"/>
              </a:ext>
            </a:extLst>
          </p:cNvPr>
          <p:cNvSpPr txBox="1"/>
          <p:nvPr/>
        </p:nvSpPr>
        <p:spPr>
          <a:xfrm>
            <a:off x="520799" y="612146"/>
            <a:ext cx="1488303" cy="769441"/>
          </a:xfrm>
          <a:prstGeom prst="rect">
            <a:avLst/>
          </a:prstGeom>
          <a:noFill/>
        </p:spPr>
        <p:txBody>
          <a:bodyPr wrap="square" rtlCol="0">
            <a:spAutoFit/>
          </a:bodyPr>
          <a:lstStyle/>
          <a:p>
            <a:pPr algn="ctr" defTabSz="457200"/>
            <a:r>
              <a:rPr lang="fr-FR" sz="4400" b="1" dirty="0">
                <a:solidFill>
                  <a:schemeClr val="accent6"/>
                </a:solidFill>
                <a:latin typeface="Myriad Pro" panose="020B0503030403020204"/>
              </a:rPr>
              <a:t>40%</a:t>
            </a:r>
          </a:p>
        </p:txBody>
      </p:sp>
      <p:sp>
        <p:nvSpPr>
          <p:cNvPr id="5" name="ZoneTexte 4">
            <a:extLst>
              <a:ext uri="{FF2B5EF4-FFF2-40B4-BE49-F238E27FC236}">
                <a16:creationId xmlns:a16="http://schemas.microsoft.com/office/drawing/2014/main" id="{8C6BA1D3-B5AB-3412-3B47-9946BFD791AC}"/>
              </a:ext>
            </a:extLst>
          </p:cNvPr>
          <p:cNvSpPr txBox="1"/>
          <p:nvPr/>
        </p:nvSpPr>
        <p:spPr>
          <a:xfrm>
            <a:off x="2074831" y="614141"/>
            <a:ext cx="1483695" cy="769441"/>
          </a:xfrm>
          <a:prstGeom prst="rect">
            <a:avLst/>
          </a:prstGeom>
          <a:noFill/>
        </p:spPr>
        <p:txBody>
          <a:bodyPr wrap="square" rtlCol="0">
            <a:spAutoFit/>
          </a:bodyPr>
          <a:lstStyle/>
          <a:p>
            <a:pPr algn="ctr" defTabSz="457200"/>
            <a:r>
              <a:rPr lang="fr-FR" sz="4400" b="1" dirty="0">
                <a:solidFill>
                  <a:schemeClr val="accent6"/>
                </a:solidFill>
                <a:latin typeface="Myriad Pro" panose="020B0503030403020204"/>
              </a:rPr>
              <a:t>34%</a:t>
            </a:r>
          </a:p>
        </p:txBody>
      </p:sp>
      <p:sp>
        <p:nvSpPr>
          <p:cNvPr id="8" name="Rectangle 7">
            <a:extLst>
              <a:ext uri="{FF2B5EF4-FFF2-40B4-BE49-F238E27FC236}">
                <a16:creationId xmlns:a16="http://schemas.microsoft.com/office/drawing/2014/main" id="{2BA2D85F-07CA-174B-2688-E5218515D45E}"/>
              </a:ext>
            </a:extLst>
          </p:cNvPr>
          <p:cNvSpPr/>
          <p:nvPr/>
        </p:nvSpPr>
        <p:spPr>
          <a:xfrm>
            <a:off x="190518" y="1210001"/>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agents</a:t>
            </a:r>
          </a:p>
        </p:txBody>
      </p:sp>
      <p:sp>
        <p:nvSpPr>
          <p:cNvPr id="11" name="Rectangle 10">
            <a:extLst>
              <a:ext uri="{FF2B5EF4-FFF2-40B4-BE49-F238E27FC236}">
                <a16:creationId xmlns:a16="http://schemas.microsoft.com/office/drawing/2014/main" id="{0147E0A5-0799-4F75-9497-57C9E6CFF781}"/>
              </a:ext>
            </a:extLst>
          </p:cNvPr>
          <p:cNvSpPr/>
          <p:nvPr/>
        </p:nvSpPr>
        <p:spPr>
          <a:xfrm>
            <a:off x="1733971" y="1205877"/>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usagers</a:t>
            </a:r>
          </a:p>
        </p:txBody>
      </p:sp>
      <p:cxnSp>
        <p:nvCxnSpPr>
          <p:cNvPr id="14" name="Connecteur droit 13">
            <a:extLst>
              <a:ext uri="{FF2B5EF4-FFF2-40B4-BE49-F238E27FC236}">
                <a16:creationId xmlns:a16="http://schemas.microsoft.com/office/drawing/2014/main" id="{BAC3290F-F3AF-AEF0-751F-3EF650384600}"/>
              </a:ext>
            </a:extLst>
          </p:cNvPr>
          <p:cNvCxnSpPr/>
          <p:nvPr/>
        </p:nvCxnSpPr>
        <p:spPr>
          <a:xfrm>
            <a:off x="1991210" y="864830"/>
            <a:ext cx="0" cy="578313"/>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5FC5078F-B1AB-8E05-B692-54A687DE991B}"/>
              </a:ext>
            </a:extLst>
          </p:cNvPr>
          <p:cNvSpPr txBox="1"/>
          <p:nvPr/>
        </p:nvSpPr>
        <p:spPr>
          <a:xfrm>
            <a:off x="4330849" y="4885891"/>
            <a:ext cx="3214562" cy="369332"/>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sz="1800" dirty="0">
                <a:solidFill>
                  <a:srgbClr val="E7E6E6">
                    <a:lumMod val="25000"/>
                  </a:srgbClr>
                </a:solidFill>
                <a:latin typeface="Myriad Pro" panose="020B0503030403020204"/>
              </a:rPr>
              <a:t>N’Observent pas d’impact</a:t>
            </a:r>
          </a:p>
        </p:txBody>
      </p:sp>
      <p:sp>
        <p:nvSpPr>
          <p:cNvPr id="19" name="ZoneTexte 18">
            <a:extLst>
              <a:ext uri="{FF2B5EF4-FFF2-40B4-BE49-F238E27FC236}">
                <a16:creationId xmlns:a16="http://schemas.microsoft.com/office/drawing/2014/main" id="{F4775408-D1B4-8A1A-9C65-B9CCF32B6572}"/>
              </a:ext>
            </a:extLst>
          </p:cNvPr>
          <p:cNvSpPr txBox="1"/>
          <p:nvPr/>
        </p:nvSpPr>
        <p:spPr>
          <a:xfrm>
            <a:off x="4452424" y="3920999"/>
            <a:ext cx="1488303" cy="769441"/>
          </a:xfrm>
          <a:prstGeom prst="rect">
            <a:avLst/>
          </a:prstGeom>
          <a:noFill/>
        </p:spPr>
        <p:txBody>
          <a:bodyPr wrap="square" rtlCol="0">
            <a:spAutoFit/>
          </a:bodyPr>
          <a:lstStyle/>
          <a:p>
            <a:pPr algn="ctr" defTabSz="457200"/>
            <a:r>
              <a:rPr lang="fr-FR" sz="4400" b="1" dirty="0">
                <a:solidFill>
                  <a:schemeClr val="bg2">
                    <a:lumMod val="50000"/>
                  </a:schemeClr>
                </a:solidFill>
                <a:latin typeface="Myriad Pro" panose="020B0503030403020204"/>
              </a:rPr>
              <a:t>23%</a:t>
            </a:r>
          </a:p>
        </p:txBody>
      </p:sp>
      <p:sp>
        <p:nvSpPr>
          <p:cNvPr id="28" name="ZoneTexte 27">
            <a:extLst>
              <a:ext uri="{FF2B5EF4-FFF2-40B4-BE49-F238E27FC236}">
                <a16:creationId xmlns:a16="http://schemas.microsoft.com/office/drawing/2014/main" id="{F4AD8FF7-73AD-769B-079B-CA57230616A1}"/>
              </a:ext>
            </a:extLst>
          </p:cNvPr>
          <p:cNvSpPr txBox="1"/>
          <p:nvPr/>
        </p:nvSpPr>
        <p:spPr>
          <a:xfrm>
            <a:off x="6006456" y="3922994"/>
            <a:ext cx="1483695" cy="769441"/>
          </a:xfrm>
          <a:prstGeom prst="rect">
            <a:avLst/>
          </a:prstGeom>
          <a:noFill/>
        </p:spPr>
        <p:txBody>
          <a:bodyPr wrap="square" rtlCol="0">
            <a:spAutoFit/>
          </a:bodyPr>
          <a:lstStyle/>
          <a:p>
            <a:pPr algn="ctr" defTabSz="457200"/>
            <a:r>
              <a:rPr lang="fr-FR" sz="4400" b="1" dirty="0">
                <a:solidFill>
                  <a:schemeClr val="bg2">
                    <a:lumMod val="50000"/>
                  </a:schemeClr>
                </a:solidFill>
                <a:latin typeface="Myriad Pro" panose="020B0503030403020204"/>
              </a:rPr>
              <a:t>20%</a:t>
            </a:r>
          </a:p>
        </p:txBody>
      </p:sp>
      <p:sp>
        <p:nvSpPr>
          <p:cNvPr id="31" name="Rectangle 30">
            <a:extLst>
              <a:ext uri="{FF2B5EF4-FFF2-40B4-BE49-F238E27FC236}">
                <a16:creationId xmlns:a16="http://schemas.microsoft.com/office/drawing/2014/main" id="{C0B6E119-0950-D3AD-262B-E4A3D2F95EF2}"/>
              </a:ext>
            </a:extLst>
          </p:cNvPr>
          <p:cNvSpPr/>
          <p:nvPr/>
        </p:nvSpPr>
        <p:spPr>
          <a:xfrm>
            <a:off x="4133160" y="4518854"/>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agents</a:t>
            </a:r>
          </a:p>
        </p:txBody>
      </p:sp>
      <p:sp>
        <p:nvSpPr>
          <p:cNvPr id="32" name="Rectangle 31">
            <a:extLst>
              <a:ext uri="{FF2B5EF4-FFF2-40B4-BE49-F238E27FC236}">
                <a16:creationId xmlns:a16="http://schemas.microsoft.com/office/drawing/2014/main" id="{03114D28-759A-2C2B-96FD-2ECD242CF80F}"/>
              </a:ext>
            </a:extLst>
          </p:cNvPr>
          <p:cNvSpPr/>
          <p:nvPr/>
        </p:nvSpPr>
        <p:spPr>
          <a:xfrm>
            <a:off x="5676613" y="4514730"/>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usagers</a:t>
            </a:r>
          </a:p>
        </p:txBody>
      </p:sp>
      <p:sp>
        <p:nvSpPr>
          <p:cNvPr id="33" name="ZoneTexte 32">
            <a:extLst>
              <a:ext uri="{FF2B5EF4-FFF2-40B4-BE49-F238E27FC236}">
                <a16:creationId xmlns:a16="http://schemas.microsoft.com/office/drawing/2014/main" id="{83B747BB-3E15-4488-B585-0839394C09A5}"/>
              </a:ext>
            </a:extLst>
          </p:cNvPr>
          <p:cNvSpPr txBox="1"/>
          <p:nvPr/>
        </p:nvSpPr>
        <p:spPr>
          <a:xfrm>
            <a:off x="0" y="5471026"/>
            <a:ext cx="12156314" cy="523220"/>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dirty="0">
                <a:solidFill>
                  <a:srgbClr val="E7E6E6">
                    <a:lumMod val="25000"/>
                  </a:srgbClr>
                </a:solidFill>
                <a:latin typeface="Myriad Pro" panose="020B0503030403020204"/>
              </a:rPr>
              <a:t>sur la qualité des RELATIONS</a:t>
            </a:r>
          </a:p>
        </p:txBody>
      </p:sp>
      <p:cxnSp>
        <p:nvCxnSpPr>
          <p:cNvPr id="34" name="Connecteur droit 33">
            <a:extLst>
              <a:ext uri="{FF2B5EF4-FFF2-40B4-BE49-F238E27FC236}">
                <a16:creationId xmlns:a16="http://schemas.microsoft.com/office/drawing/2014/main" id="{B6749531-D394-8ECD-E162-24F99435F034}"/>
              </a:ext>
            </a:extLst>
          </p:cNvPr>
          <p:cNvCxnSpPr/>
          <p:nvPr/>
        </p:nvCxnSpPr>
        <p:spPr>
          <a:xfrm>
            <a:off x="5933852" y="4173683"/>
            <a:ext cx="0" cy="578313"/>
          </a:xfrm>
          <a:prstGeom prst="line">
            <a:avLst/>
          </a:prstGeom>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6DC0217D-E09C-C8FA-5FFF-6FBF9088070F}"/>
              </a:ext>
            </a:extLst>
          </p:cNvPr>
          <p:cNvSpPr txBox="1"/>
          <p:nvPr/>
        </p:nvSpPr>
        <p:spPr>
          <a:xfrm>
            <a:off x="8246890" y="4885891"/>
            <a:ext cx="3563193" cy="646331"/>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sz="1800" dirty="0">
                <a:solidFill>
                  <a:srgbClr val="E7E6E6">
                    <a:lumMod val="25000"/>
                  </a:srgbClr>
                </a:solidFill>
                <a:latin typeface="Myriad Pro" panose="020B0503030403020204"/>
              </a:rPr>
              <a:t>trouvent QUE LE Télétravail a un impact Négatif</a:t>
            </a:r>
          </a:p>
        </p:txBody>
      </p:sp>
      <p:sp>
        <p:nvSpPr>
          <p:cNvPr id="36" name="ZoneTexte 35">
            <a:extLst>
              <a:ext uri="{FF2B5EF4-FFF2-40B4-BE49-F238E27FC236}">
                <a16:creationId xmlns:a16="http://schemas.microsoft.com/office/drawing/2014/main" id="{2AB92BA4-797B-855D-D1C9-54A204182BF0}"/>
              </a:ext>
            </a:extLst>
          </p:cNvPr>
          <p:cNvSpPr txBox="1"/>
          <p:nvPr/>
        </p:nvSpPr>
        <p:spPr>
          <a:xfrm>
            <a:off x="8502339" y="3920999"/>
            <a:ext cx="1488303" cy="769441"/>
          </a:xfrm>
          <a:prstGeom prst="rect">
            <a:avLst/>
          </a:prstGeom>
          <a:noFill/>
        </p:spPr>
        <p:txBody>
          <a:bodyPr wrap="square" rtlCol="0">
            <a:spAutoFit/>
          </a:bodyPr>
          <a:lstStyle/>
          <a:p>
            <a:pPr algn="ctr" defTabSz="457200"/>
            <a:r>
              <a:rPr lang="fr-FR" sz="4400" b="1" dirty="0">
                <a:solidFill>
                  <a:srgbClr val="C00000"/>
                </a:solidFill>
                <a:latin typeface="Myriad Pro" panose="020B0503030403020204"/>
              </a:rPr>
              <a:t>45%</a:t>
            </a:r>
          </a:p>
        </p:txBody>
      </p:sp>
      <p:sp>
        <p:nvSpPr>
          <p:cNvPr id="37" name="ZoneTexte 36">
            <a:extLst>
              <a:ext uri="{FF2B5EF4-FFF2-40B4-BE49-F238E27FC236}">
                <a16:creationId xmlns:a16="http://schemas.microsoft.com/office/drawing/2014/main" id="{2CB8B187-4A66-DA2A-CFC6-CF191A0A7D7E}"/>
              </a:ext>
            </a:extLst>
          </p:cNvPr>
          <p:cNvSpPr txBox="1"/>
          <p:nvPr/>
        </p:nvSpPr>
        <p:spPr>
          <a:xfrm>
            <a:off x="10111456" y="3922994"/>
            <a:ext cx="1483695" cy="769441"/>
          </a:xfrm>
          <a:prstGeom prst="rect">
            <a:avLst/>
          </a:prstGeom>
          <a:noFill/>
        </p:spPr>
        <p:txBody>
          <a:bodyPr wrap="square" rtlCol="0">
            <a:spAutoFit/>
          </a:bodyPr>
          <a:lstStyle/>
          <a:p>
            <a:pPr algn="ctr" defTabSz="457200"/>
            <a:r>
              <a:rPr lang="fr-FR" sz="4400" b="1" dirty="0">
                <a:solidFill>
                  <a:srgbClr val="C00000"/>
                </a:solidFill>
                <a:latin typeface="Myriad Pro" panose="020B0503030403020204"/>
              </a:rPr>
              <a:t>53%</a:t>
            </a:r>
          </a:p>
        </p:txBody>
      </p:sp>
      <p:sp>
        <p:nvSpPr>
          <p:cNvPr id="42" name="Rectangle 41">
            <a:extLst>
              <a:ext uri="{FF2B5EF4-FFF2-40B4-BE49-F238E27FC236}">
                <a16:creationId xmlns:a16="http://schemas.microsoft.com/office/drawing/2014/main" id="{2835F35A-81F1-D64A-D9DA-52C7D5FD3E9C}"/>
              </a:ext>
            </a:extLst>
          </p:cNvPr>
          <p:cNvSpPr/>
          <p:nvPr/>
        </p:nvSpPr>
        <p:spPr>
          <a:xfrm>
            <a:off x="8172058" y="4518854"/>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agents</a:t>
            </a:r>
          </a:p>
        </p:txBody>
      </p:sp>
      <p:sp>
        <p:nvSpPr>
          <p:cNvPr id="43" name="Rectangle 42">
            <a:extLst>
              <a:ext uri="{FF2B5EF4-FFF2-40B4-BE49-F238E27FC236}">
                <a16:creationId xmlns:a16="http://schemas.microsoft.com/office/drawing/2014/main" id="{7E5F51CE-EF8C-E7C5-56CE-8E93F68C2B4D}"/>
              </a:ext>
            </a:extLst>
          </p:cNvPr>
          <p:cNvSpPr/>
          <p:nvPr/>
        </p:nvSpPr>
        <p:spPr>
          <a:xfrm>
            <a:off x="9814664" y="4514730"/>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usagers</a:t>
            </a:r>
          </a:p>
        </p:txBody>
      </p:sp>
      <p:cxnSp>
        <p:nvCxnSpPr>
          <p:cNvPr id="44" name="Connecteur droit 43">
            <a:extLst>
              <a:ext uri="{FF2B5EF4-FFF2-40B4-BE49-F238E27FC236}">
                <a16:creationId xmlns:a16="http://schemas.microsoft.com/office/drawing/2014/main" id="{2081A162-0481-E9C6-E241-5D21A458B8E9}"/>
              </a:ext>
            </a:extLst>
          </p:cNvPr>
          <p:cNvCxnSpPr/>
          <p:nvPr/>
        </p:nvCxnSpPr>
        <p:spPr>
          <a:xfrm>
            <a:off x="10027835" y="4173683"/>
            <a:ext cx="0" cy="578313"/>
          </a:xfrm>
          <a:prstGeom prst="line">
            <a:avLst/>
          </a:prstGeom>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4F8CE461-9CD1-A81E-B1AC-E17F7CA35FA9}"/>
              </a:ext>
            </a:extLst>
          </p:cNvPr>
          <p:cNvSpPr txBox="1"/>
          <p:nvPr/>
        </p:nvSpPr>
        <p:spPr>
          <a:xfrm>
            <a:off x="243316" y="4885891"/>
            <a:ext cx="3480465" cy="646331"/>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sz="1800" dirty="0">
                <a:solidFill>
                  <a:srgbClr val="E7E6E6">
                    <a:lumMod val="25000"/>
                  </a:srgbClr>
                </a:solidFill>
                <a:latin typeface="Myriad Pro" panose="020B0503030403020204"/>
              </a:rPr>
              <a:t>trouvent QUE LE Télétravail a un impact positif</a:t>
            </a:r>
          </a:p>
        </p:txBody>
      </p:sp>
      <p:sp>
        <p:nvSpPr>
          <p:cNvPr id="60" name="ZoneTexte 59">
            <a:extLst>
              <a:ext uri="{FF2B5EF4-FFF2-40B4-BE49-F238E27FC236}">
                <a16:creationId xmlns:a16="http://schemas.microsoft.com/office/drawing/2014/main" id="{FE124B97-2425-F828-1810-0C1B5867E46B}"/>
              </a:ext>
            </a:extLst>
          </p:cNvPr>
          <p:cNvSpPr txBox="1"/>
          <p:nvPr/>
        </p:nvSpPr>
        <p:spPr>
          <a:xfrm>
            <a:off x="509782" y="3920999"/>
            <a:ext cx="1488303" cy="769441"/>
          </a:xfrm>
          <a:prstGeom prst="rect">
            <a:avLst/>
          </a:prstGeom>
          <a:noFill/>
        </p:spPr>
        <p:txBody>
          <a:bodyPr wrap="square" rtlCol="0">
            <a:spAutoFit/>
          </a:bodyPr>
          <a:lstStyle/>
          <a:p>
            <a:pPr algn="ctr" defTabSz="457200"/>
            <a:r>
              <a:rPr lang="fr-FR" sz="4400" b="1" dirty="0">
                <a:solidFill>
                  <a:schemeClr val="accent6"/>
                </a:solidFill>
                <a:latin typeface="Myriad Pro" panose="020B0503030403020204"/>
              </a:rPr>
              <a:t>32%</a:t>
            </a:r>
          </a:p>
        </p:txBody>
      </p:sp>
      <p:sp>
        <p:nvSpPr>
          <p:cNvPr id="61" name="ZoneTexte 60">
            <a:extLst>
              <a:ext uri="{FF2B5EF4-FFF2-40B4-BE49-F238E27FC236}">
                <a16:creationId xmlns:a16="http://schemas.microsoft.com/office/drawing/2014/main" id="{5CC54B7F-CF0D-78F1-C0FF-6503C38D871A}"/>
              </a:ext>
            </a:extLst>
          </p:cNvPr>
          <p:cNvSpPr txBox="1"/>
          <p:nvPr/>
        </p:nvSpPr>
        <p:spPr>
          <a:xfrm>
            <a:off x="2063814" y="3922994"/>
            <a:ext cx="1483695" cy="769441"/>
          </a:xfrm>
          <a:prstGeom prst="rect">
            <a:avLst/>
          </a:prstGeom>
          <a:noFill/>
        </p:spPr>
        <p:txBody>
          <a:bodyPr wrap="square" rtlCol="0">
            <a:spAutoFit/>
          </a:bodyPr>
          <a:lstStyle/>
          <a:p>
            <a:pPr algn="ctr" defTabSz="457200"/>
            <a:r>
              <a:rPr lang="fr-FR" sz="4400" b="1" dirty="0">
                <a:solidFill>
                  <a:schemeClr val="accent6"/>
                </a:solidFill>
                <a:latin typeface="Myriad Pro" panose="020B0503030403020204"/>
              </a:rPr>
              <a:t>27%</a:t>
            </a:r>
          </a:p>
        </p:txBody>
      </p:sp>
      <p:sp>
        <p:nvSpPr>
          <p:cNvPr id="62" name="Rectangle 61">
            <a:extLst>
              <a:ext uri="{FF2B5EF4-FFF2-40B4-BE49-F238E27FC236}">
                <a16:creationId xmlns:a16="http://schemas.microsoft.com/office/drawing/2014/main" id="{7AC1B7A1-8E27-4A2B-65ED-CBD5376B3768}"/>
              </a:ext>
            </a:extLst>
          </p:cNvPr>
          <p:cNvSpPr/>
          <p:nvPr/>
        </p:nvSpPr>
        <p:spPr>
          <a:xfrm>
            <a:off x="179501" y="4518854"/>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agents</a:t>
            </a:r>
          </a:p>
        </p:txBody>
      </p:sp>
      <p:sp>
        <p:nvSpPr>
          <p:cNvPr id="63" name="Rectangle 62">
            <a:extLst>
              <a:ext uri="{FF2B5EF4-FFF2-40B4-BE49-F238E27FC236}">
                <a16:creationId xmlns:a16="http://schemas.microsoft.com/office/drawing/2014/main" id="{BDC28B38-B194-FC51-8CA1-7B5D0D1AD44A}"/>
              </a:ext>
            </a:extLst>
          </p:cNvPr>
          <p:cNvSpPr/>
          <p:nvPr/>
        </p:nvSpPr>
        <p:spPr>
          <a:xfrm>
            <a:off x="1722954" y="4514730"/>
            <a:ext cx="2118034" cy="338554"/>
          </a:xfrm>
          <a:prstGeom prst="rect">
            <a:avLst/>
          </a:prstGeom>
        </p:spPr>
        <p:txBody>
          <a:bodyPr wrap="square">
            <a:spAutoFit/>
          </a:bodyPr>
          <a:lstStyle/>
          <a:p>
            <a:pPr algn="ctr" defTabSz="914323">
              <a:defRPr/>
            </a:pPr>
            <a:r>
              <a:rPr lang="fr-FR" sz="1600" cap="all" dirty="0">
                <a:solidFill>
                  <a:srgbClr val="E7E6E6">
                    <a:lumMod val="25000"/>
                  </a:srgbClr>
                </a:solidFill>
                <a:latin typeface="Myriad Pro" panose="020B0503030403020204"/>
              </a:rPr>
              <a:t>Des usagers</a:t>
            </a:r>
          </a:p>
        </p:txBody>
      </p:sp>
      <p:cxnSp>
        <p:nvCxnSpPr>
          <p:cNvPr id="64" name="Connecteur droit 63">
            <a:extLst>
              <a:ext uri="{FF2B5EF4-FFF2-40B4-BE49-F238E27FC236}">
                <a16:creationId xmlns:a16="http://schemas.microsoft.com/office/drawing/2014/main" id="{E01B5885-DB18-3E8B-A815-39C6E5C29D1E}"/>
              </a:ext>
            </a:extLst>
          </p:cNvPr>
          <p:cNvCxnSpPr/>
          <p:nvPr/>
        </p:nvCxnSpPr>
        <p:spPr>
          <a:xfrm>
            <a:off x="1980193" y="4173683"/>
            <a:ext cx="0" cy="5783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83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89721C-CE6C-6108-6C0E-FB37F2245E17}"/>
              </a:ext>
            </a:extLst>
          </p:cNvPr>
          <p:cNvSpPr/>
          <p:nvPr/>
        </p:nvSpPr>
        <p:spPr>
          <a:xfrm>
            <a:off x="0" y="-1"/>
            <a:ext cx="12192000" cy="6048000"/>
          </a:xfrm>
          <a:prstGeom prst="rect">
            <a:avLst/>
          </a:prstGeom>
          <a:noFill/>
          <a:ln w="57150">
            <a:solidFill>
              <a:srgbClr val="13A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1" dirty="0"/>
          </a:p>
        </p:txBody>
      </p:sp>
      <p:sp>
        <p:nvSpPr>
          <p:cNvPr id="18" name="ZoneTexte 17">
            <a:extLst>
              <a:ext uri="{FF2B5EF4-FFF2-40B4-BE49-F238E27FC236}">
                <a16:creationId xmlns:a16="http://schemas.microsoft.com/office/drawing/2014/main" id="{8D714AA5-7678-1A2B-5A90-4573F43919D3}"/>
              </a:ext>
            </a:extLst>
          </p:cNvPr>
          <p:cNvSpPr txBox="1"/>
          <p:nvPr/>
        </p:nvSpPr>
        <p:spPr>
          <a:xfrm>
            <a:off x="95876" y="515581"/>
            <a:ext cx="11989628" cy="1015663"/>
          </a:xfrm>
          <a:prstGeom prst="rect">
            <a:avLst/>
          </a:prstGeom>
        </p:spPr>
        <p:txBody>
          <a:bodyPr wrap="square">
            <a:spAutoFit/>
          </a:bodyPr>
          <a:lstStyle>
            <a:defPPr>
              <a:defRPr lang="en-US"/>
            </a:defPPr>
            <a:lvl1pPr algn="ctr" defTabSz="914323">
              <a:defRPr sz="2800" cap="all">
                <a:solidFill>
                  <a:schemeClr val="bg2">
                    <a:lumMod val="25000"/>
                  </a:schemeClr>
                </a:solidFill>
                <a:latin typeface="Calibri" panose="020F0502020204030204"/>
              </a:defRPr>
            </a:lvl1pPr>
          </a:lstStyle>
          <a:p>
            <a:r>
              <a:rPr lang="fr-FR" sz="2000" dirty="0"/>
              <a:t>Les usagers ne perçoivent majoritairement pas de changement en lien avec le télétravail </a:t>
            </a:r>
          </a:p>
          <a:p>
            <a:r>
              <a:rPr lang="fr-FR" sz="2000" dirty="0"/>
              <a:t>dans les prestations fournies par les services publics. </a:t>
            </a:r>
          </a:p>
          <a:p>
            <a:r>
              <a:rPr lang="fr-FR" sz="2000" dirty="0"/>
              <a:t>Quand un changement est observé, il tend plutôt vers une dégradation.</a:t>
            </a:r>
          </a:p>
        </p:txBody>
      </p:sp>
      <p:sp>
        <p:nvSpPr>
          <p:cNvPr id="3" name="ZoneTexte 2">
            <a:extLst>
              <a:ext uri="{FF2B5EF4-FFF2-40B4-BE49-F238E27FC236}">
                <a16:creationId xmlns:a16="http://schemas.microsoft.com/office/drawing/2014/main" id="{51D1A91C-3098-079C-2CF7-4374A28A6DC8}"/>
              </a:ext>
            </a:extLst>
          </p:cNvPr>
          <p:cNvSpPr txBox="1"/>
          <p:nvPr/>
        </p:nvSpPr>
        <p:spPr>
          <a:xfrm>
            <a:off x="3855790" y="6545351"/>
            <a:ext cx="1205572" cy="276999"/>
          </a:xfrm>
          <a:prstGeom prst="rect">
            <a:avLst/>
          </a:prstGeom>
          <a:noFill/>
        </p:spPr>
        <p:txBody>
          <a:bodyPr wrap="square">
            <a:spAutoFit/>
          </a:bodyPr>
          <a:lstStyle/>
          <a:p>
            <a:r>
              <a:rPr lang="fr-FR" sz="1200" b="1" dirty="0">
                <a:solidFill>
                  <a:srgbClr val="13AFB7"/>
                </a:solidFill>
                <a:latin typeface="Calibri" panose="020F0502020204030204"/>
                <a:ea typeface="Arial Unicode MS" panose="020B0604020202020204" pitchFamily="34" charset="-128"/>
              </a:rPr>
              <a:t>avec le soutien</a:t>
            </a:r>
            <a:endParaRPr lang="fr-FR" sz="1200" dirty="0"/>
          </a:p>
        </p:txBody>
      </p:sp>
      <p:pic>
        <p:nvPicPr>
          <p:cNvPr id="4" name="Image 3" descr="Une image contenant texte&#10;&#10;Description générée automatiquement">
            <a:extLst>
              <a:ext uri="{FF2B5EF4-FFF2-40B4-BE49-F238E27FC236}">
                <a16:creationId xmlns:a16="http://schemas.microsoft.com/office/drawing/2014/main" id="{C11FC65E-A49F-5252-2288-4204D39D2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364" y="6323970"/>
            <a:ext cx="1558643" cy="468000"/>
          </a:xfrm>
          <a:prstGeom prst="rect">
            <a:avLst/>
          </a:prstGeom>
        </p:spPr>
      </p:pic>
      <p:sp>
        <p:nvSpPr>
          <p:cNvPr id="5" name="ZoneTexte 4">
            <a:extLst>
              <a:ext uri="{FF2B5EF4-FFF2-40B4-BE49-F238E27FC236}">
                <a16:creationId xmlns:a16="http://schemas.microsoft.com/office/drawing/2014/main" id="{E3E1661D-DABE-8E9A-825F-1D550B44C795}"/>
              </a:ext>
            </a:extLst>
          </p:cNvPr>
          <p:cNvSpPr txBox="1"/>
          <p:nvPr/>
        </p:nvSpPr>
        <p:spPr>
          <a:xfrm>
            <a:off x="1887716" y="6467091"/>
            <a:ext cx="692638" cy="369332"/>
          </a:xfrm>
          <a:prstGeom prst="rect">
            <a:avLst/>
          </a:prstGeom>
          <a:noFill/>
        </p:spPr>
        <p:txBody>
          <a:bodyPr wrap="square" rtlCol="0">
            <a:spAutoFit/>
          </a:bodyPr>
          <a:lstStyle/>
          <a:p>
            <a:r>
              <a:rPr lang="fr-FR" dirty="0">
                <a:solidFill>
                  <a:srgbClr val="13AFB7"/>
                </a:solidFill>
              </a:rPr>
              <a:t>&amp;</a:t>
            </a:r>
          </a:p>
        </p:txBody>
      </p:sp>
      <p:pic>
        <p:nvPicPr>
          <p:cNvPr id="6" name="Image 5">
            <a:extLst>
              <a:ext uri="{FF2B5EF4-FFF2-40B4-BE49-F238E27FC236}">
                <a16:creationId xmlns:a16="http://schemas.microsoft.com/office/drawing/2014/main" id="{C3C073DF-5982-0964-2C38-839787E38C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953" y="6505578"/>
            <a:ext cx="1678904" cy="288000"/>
          </a:xfrm>
          <a:prstGeom prst="rect">
            <a:avLst/>
          </a:prstGeom>
          <a:noFill/>
          <a:ln>
            <a:noFill/>
          </a:ln>
        </p:spPr>
      </p:pic>
      <p:pic>
        <p:nvPicPr>
          <p:cNvPr id="7" name="Graphique 6">
            <a:extLst>
              <a:ext uri="{FF2B5EF4-FFF2-40B4-BE49-F238E27FC236}">
                <a16:creationId xmlns:a16="http://schemas.microsoft.com/office/drawing/2014/main" id="{C1E36868-9107-CF10-0477-24F7418B3D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8374" y="6002681"/>
            <a:ext cx="684000" cy="898747"/>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FA290541-F609-AB58-298C-61970687B9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958" y="6140692"/>
            <a:ext cx="1116000" cy="647759"/>
          </a:xfrm>
          <a:prstGeom prst="rect">
            <a:avLst/>
          </a:prstGeom>
        </p:spPr>
      </p:pic>
      <p:pic>
        <p:nvPicPr>
          <p:cNvPr id="10" name="Picture 4" descr="Fondation Jean-Jaurès — Wikipédia">
            <a:extLst>
              <a:ext uri="{FF2B5EF4-FFF2-40B4-BE49-F238E27FC236}">
                <a16:creationId xmlns:a16="http://schemas.microsoft.com/office/drawing/2014/main" id="{46F573B0-F2E5-416F-F4A1-E8B1436DD8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4958" y="6133948"/>
            <a:ext cx="1008000" cy="67621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5DA2304C-8260-9F87-9D71-50B449C31B88}"/>
              </a:ext>
            </a:extLst>
          </p:cNvPr>
          <p:cNvSpPr txBox="1"/>
          <p:nvPr/>
        </p:nvSpPr>
        <p:spPr>
          <a:xfrm>
            <a:off x="26162" y="24352"/>
            <a:ext cx="12156314" cy="461665"/>
          </a:xfrm>
          <a:prstGeom prst="rect">
            <a:avLst/>
          </a:prstGeom>
          <a:solidFill>
            <a:schemeClr val="bg1">
              <a:lumMod val="95000"/>
            </a:schemeClr>
          </a:solidFill>
        </p:spPr>
        <p:txBody>
          <a:bodyPr wrap="square">
            <a:spAutoFit/>
          </a:bodyPr>
          <a:lstStyle/>
          <a:p>
            <a:pPr algn="ctr" defTabSz="914323" fontAlgn="t">
              <a:defRPr/>
            </a:pPr>
            <a:r>
              <a:rPr lang="fr-FR" sz="2400" b="1" cap="all" spc="700" dirty="0">
                <a:solidFill>
                  <a:srgbClr val="13AFB7"/>
                </a:solidFill>
                <a:latin typeface="Myriad Pro" panose="020B0503030403020204"/>
                <a:ea typeface="Arial Unicode MS" panose="020B0604020202020204" pitchFamily="34" charset="-128"/>
              </a:rPr>
              <a:t>Les agents du service public et le télétravail</a:t>
            </a:r>
            <a:endParaRPr lang="fr-FR" sz="2400" b="1" cap="small" spc="700" dirty="0">
              <a:solidFill>
                <a:srgbClr val="13AFB7"/>
              </a:solidFill>
              <a:latin typeface="Myriad Pro" panose="020B0503030403020204"/>
              <a:ea typeface="Arial Unicode MS" panose="020B0604020202020204" pitchFamily="34" charset="-128"/>
            </a:endParaRPr>
          </a:p>
        </p:txBody>
      </p:sp>
      <p:pic>
        <p:nvPicPr>
          <p:cNvPr id="31" name="Image 30">
            <a:extLst>
              <a:ext uri="{FF2B5EF4-FFF2-40B4-BE49-F238E27FC236}">
                <a16:creationId xmlns:a16="http://schemas.microsoft.com/office/drawing/2014/main" id="{ED4C1A1E-D805-928F-00AB-68F5BF429DDC}"/>
              </a:ext>
            </a:extLst>
          </p:cNvPr>
          <p:cNvPicPr>
            <a:picLocks noChangeAspect="1"/>
          </p:cNvPicPr>
          <p:nvPr/>
        </p:nvPicPr>
        <p:blipFill>
          <a:blip r:embed="rId9"/>
          <a:stretch>
            <a:fillRect/>
          </a:stretch>
        </p:blipFill>
        <p:spPr>
          <a:xfrm>
            <a:off x="2190750" y="1363343"/>
            <a:ext cx="10525994" cy="4707347"/>
          </a:xfrm>
          <a:prstGeom prst="rect">
            <a:avLst/>
          </a:prstGeom>
        </p:spPr>
      </p:pic>
      <p:sp>
        <p:nvSpPr>
          <p:cNvPr id="33" name="Espace réservé du contenu 2">
            <a:extLst>
              <a:ext uri="{FF2B5EF4-FFF2-40B4-BE49-F238E27FC236}">
                <a16:creationId xmlns:a16="http://schemas.microsoft.com/office/drawing/2014/main" id="{47FBED7B-6862-B779-30EB-C9CE67898419}"/>
              </a:ext>
            </a:extLst>
          </p:cNvPr>
          <p:cNvSpPr txBox="1">
            <a:spLocks/>
          </p:cNvSpPr>
          <p:nvPr/>
        </p:nvSpPr>
        <p:spPr>
          <a:xfrm>
            <a:off x="44342" y="1793237"/>
            <a:ext cx="2122871" cy="2254888"/>
          </a:xfrm>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chemeClr val="accent1"/>
                </a:solidFill>
                <a:latin typeface="Myriad Pro" panose="020B0503030403020204" charset="0"/>
              </a:rPr>
              <a:t>Q : Et toujours en lien avec le développement général du télétravail, pour chacun des services publics suivants, avez-vous observé un changement dans les prestations fournies ?</a:t>
            </a:r>
          </a:p>
          <a:p>
            <a:r>
              <a:rPr lang="fr-FR" sz="1100" i="1" dirty="0">
                <a:solidFill>
                  <a:schemeClr val="bg1">
                    <a:lumMod val="50000"/>
                  </a:schemeClr>
                </a:solidFill>
                <a:latin typeface="Myriad Pro" panose="020B0503030403020204" charset="0"/>
              </a:rPr>
              <a:t>Base, hors Non concerné</a:t>
            </a:r>
          </a:p>
        </p:txBody>
      </p:sp>
    </p:spTree>
    <p:extLst>
      <p:ext uri="{BB962C8B-B14F-4D97-AF65-F5344CB8AC3E}">
        <p14:creationId xmlns:p14="http://schemas.microsoft.com/office/powerpoint/2010/main" val="312614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élogramme 1">
            <a:extLst>
              <a:ext uri="{FF2B5EF4-FFF2-40B4-BE49-F238E27FC236}">
                <a16:creationId xmlns:a16="http://schemas.microsoft.com/office/drawing/2014/main" id="{9C7F7C7E-83BB-1C89-3739-9F2AF4B5DE8F}"/>
              </a:ext>
            </a:extLst>
          </p:cNvPr>
          <p:cNvSpPr/>
          <p:nvPr/>
        </p:nvSpPr>
        <p:spPr>
          <a:xfrm rot="16200000">
            <a:off x="7934325" y="5400389"/>
            <a:ext cx="1287085" cy="275583"/>
          </a:xfrm>
          <a:prstGeom prst="parallelogram">
            <a:avLst>
              <a:gd name="adj" fmla="val 0"/>
            </a:avLst>
          </a:prstGeom>
          <a:solidFill>
            <a:srgbClr val="16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dirty="0">
              <a:solidFill>
                <a:schemeClr val="bg2">
                  <a:lumMod val="50000"/>
                </a:schemeClr>
              </a:solidFill>
              <a:latin typeface="Calibri" panose="020F0502020204030204"/>
            </a:endParaRPr>
          </a:p>
        </p:txBody>
      </p:sp>
      <p:sp>
        <p:nvSpPr>
          <p:cNvPr id="3" name="Rectangle 2">
            <a:extLst>
              <a:ext uri="{FF2B5EF4-FFF2-40B4-BE49-F238E27FC236}">
                <a16:creationId xmlns:a16="http://schemas.microsoft.com/office/drawing/2014/main" id="{91B879D5-E635-1B5E-F843-06B0D23745EB}"/>
              </a:ext>
            </a:extLst>
          </p:cNvPr>
          <p:cNvSpPr/>
          <p:nvPr/>
        </p:nvSpPr>
        <p:spPr>
          <a:xfrm rot="16200000">
            <a:off x="7868573" y="5399367"/>
            <a:ext cx="1380202" cy="338554"/>
          </a:xfrm>
          <a:prstGeom prst="rect">
            <a:avLst/>
          </a:prstGeom>
        </p:spPr>
        <p:txBody>
          <a:bodyPr wrap="square" lIns="0" rIns="0">
            <a:spAutoFit/>
          </a:bodyPr>
          <a:lstStyle/>
          <a:p>
            <a:pPr algn="ctr" defTabSz="914377"/>
            <a:r>
              <a:rPr lang="fr-FR" sz="1600" dirty="0">
                <a:solidFill>
                  <a:schemeClr val="bg1"/>
                </a:solidFill>
                <a:latin typeface="Myriad Pro" panose="020B0503030403020204" pitchFamily="34" charset="0"/>
                <a:ea typeface="Calibri" panose="020F0502020204030204" pitchFamily="34" charset="0"/>
              </a:rPr>
              <a:t>votre contact</a:t>
            </a:r>
          </a:p>
        </p:txBody>
      </p:sp>
      <p:sp>
        <p:nvSpPr>
          <p:cNvPr id="4" name="Rectangle 3">
            <a:extLst>
              <a:ext uri="{FF2B5EF4-FFF2-40B4-BE49-F238E27FC236}">
                <a16:creationId xmlns:a16="http://schemas.microsoft.com/office/drawing/2014/main" id="{A5A294CA-19B1-8A69-2AA7-BD832CDD910C}"/>
              </a:ext>
            </a:extLst>
          </p:cNvPr>
          <p:cNvSpPr/>
          <p:nvPr/>
        </p:nvSpPr>
        <p:spPr>
          <a:xfrm>
            <a:off x="8802022" y="4877593"/>
            <a:ext cx="3389977" cy="1361282"/>
          </a:xfrm>
          <a:prstGeom prst="rect">
            <a:avLst/>
          </a:prstGeom>
        </p:spPr>
        <p:txBody>
          <a:bodyPr wrap="square" lIns="0" tIns="0" rIns="0">
            <a:noAutofit/>
          </a:bodyPr>
          <a:lstStyle/>
          <a:p>
            <a:pPr algn="l" defTabSz="914377"/>
            <a:r>
              <a:rPr lang="fr-FR" sz="1600" b="1" i="0" dirty="0">
                <a:solidFill>
                  <a:schemeClr val="tx1"/>
                </a:solidFill>
                <a:latin typeface="Myriad Pro" panose="020B0503030403020204" pitchFamily="34" charset="0"/>
                <a:ea typeface="Calibri" panose="020F0502020204030204" pitchFamily="34" charset="0"/>
              </a:rPr>
              <a:t>Stéphane LEFEBVRE-MAZUREL</a:t>
            </a:r>
          </a:p>
          <a:p>
            <a:pPr algn="l" defTabSz="914377"/>
            <a:r>
              <a:rPr lang="fr-FR" sz="1400" i="0" dirty="0">
                <a:solidFill>
                  <a:schemeClr val="tx1"/>
                </a:solidFill>
                <a:latin typeface="Myriad Pro" panose="020B0503030403020204" pitchFamily="34" charset="0"/>
              </a:rPr>
              <a:t>Directeur Général Adjoint</a:t>
            </a:r>
          </a:p>
          <a:p>
            <a:pPr algn="l" defTabSz="914377"/>
            <a:endParaRPr lang="fr-FR" sz="1400" i="0" dirty="0">
              <a:solidFill>
                <a:schemeClr val="tx1"/>
              </a:solidFill>
              <a:latin typeface="Myriad Pro" panose="020B0503030403020204" pitchFamily="34" charset="0"/>
            </a:endParaRPr>
          </a:p>
          <a:p>
            <a:pPr algn="l" defTabSz="914377"/>
            <a:r>
              <a:rPr lang="fr-FR" sz="1400" i="0" dirty="0">
                <a:solidFill>
                  <a:schemeClr val="tx1"/>
                </a:solidFill>
                <a:latin typeface="Myriad Pro" panose="020B0503030403020204" pitchFamily="34" charset="0"/>
              </a:rPr>
              <a:t>Tel. +33 6 76 92 66 43</a:t>
            </a:r>
          </a:p>
          <a:p>
            <a:pPr algn="l" defTabSz="914377"/>
            <a:r>
              <a:rPr lang="fr-FR" sz="1400" dirty="0">
                <a:latin typeface="Myriad Pro" panose="020B0503030403020204" pitchFamily="34" charset="0"/>
              </a:rPr>
              <a:t>slefebvre</a:t>
            </a:r>
            <a:r>
              <a:rPr lang="fr-FR" sz="1400" i="0" dirty="0">
                <a:solidFill>
                  <a:schemeClr val="tx1"/>
                </a:solidFill>
                <a:latin typeface="Myriad Pro" panose="020B0503030403020204" pitchFamily="34" charset="0"/>
              </a:rPr>
              <a:t>@opinion-way.com</a:t>
            </a:r>
            <a:endParaRPr lang="fr-FR" sz="1600" i="0"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223293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BB12F48-E9EF-4D62-B488-FBF1238EA15C}"/>
              </a:ext>
            </a:extLst>
          </p:cNvPr>
          <p:cNvSpPr>
            <a:spLocks noGrp="1"/>
          </p:cNvSpPr>
          <p:nvPr>
            <p:ph type="body" sz="quarter" idx="10"/>
          </p:nvPr>
        </p:nvSpPr>
        <p:spPr/>
        <p:txBody>
          <a:bodyPr/>
          <a:lstStyle/>
          <a:p>
            <a:r>
              <a:rPr lang="fr-FR" dirty="0"/>
              <a:t>La méthodologie de l’enquête</a:t>
            </a:r>
          </a:p>
        </p:txBody>
      </p:sp>
      <p:graphicFrame>
        <p:nvGraphicFramePr>
          <p:cNvPr id="21" name="Tableau 20">
            <a:extLst>
              <a:ext uri="{FF2B5EF4-FFF2-40B4-BE49-F238E27FC236}">
                <a16:creationId xmlns:a16="http://schemas.microsoft.com/office/drawing/2014/main" id="{0D6773B4-65E4-4984-863E-561C9CD2A457}"/>
              </a:ext>
            </a:extLst>
          </p:cNvPr>
          <p:cNvGraphicFramePr>
            <a:graphicFrameLocks noGrp="1"/>
          </p:cNvGraphicFramePr>
          <p:nvPr>
            <p:extLst>
              <p:ext uri="{D42A27DB-BD31-4B8C-83A1-F6EECF244321}">
                <p14:modId xmlns:p14="http://schemas.microsoft.com/office/powerpoint/2010/main" val="4201817828"/>
              </p:ext>
            </p:extLst>
          </p:nvPr>
        </p:nvGraphicFramePr>
        <p:xfrm>
          <a:off x="1337135" y="1362942"/>
          <a:ext cx="4536000" cy="3132000"/>
        </p:xfrm>
        <a:graphic>
          <a:graphicData uri="http://schemas.openxmlformats.org/drawingml/2006/table">
            <a:tbl>
              <a:tblPr>
                <a:tableStyleId>{5C22544A-7EE6-4342-B048-85BDC9FD1C3A}</a:tableStyleId>
              </a:tblPr>
              <a:tblGrid>
                <a:gridCol w="4536000">
                  <a:extLst>
                    <a:ext uri="{9D8B030D-6E8A-4147-A177-3AD203B41FA5}">
                      <a16:colId xmlns:a16="http://schemas.microsoft.com/office/drawing/2014/main" val="4094620318"/>
                    </a:ext>
                  </a:extLst>
                </a:gridCol>
              </a:tblGrid>
              <a:tr h="1080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lang="fr-FR" sz="1100" dirty="0">
                          <a:latin typeface="Myriad Pro" panose="020B0503030403020204" pitchFamily="34" charset="0"/>
                        </a:rPr>
                        <a:t>…d’un échantillon de </a:t>
                      </a:r>
                      <a:r>
                        <a:rPr lang="fr-FR" sz="1100" b="1" dirty="0">
                          <a:latin typeface="Myriad Pro" panose="020B0503030403020204" pitchFamily="34" charset="0"/>
                        </a:rPr>
                        <a:t>1003 personnes</a:t>
                      </a:r>
                      <a:r>
                        <a:rPr lang="fr-FR" sz="1100" dirty="0">
                          <a:latin typeface="Myriad Pro" panose="020B0503030403020204" pitchFamily="34" charset="0"/>
                        </a:rPr>
                        <a:t>, représentatif </a:t>
                      </a:r>
                      <a:r>
                        <a:rPr lang="fr-FR" sz="1100" b="1" dirty="0">
                          <a:latin typeface="Myriad Pro" panose="020B0503030403020204" pitchFamily="34" charset="0"/>
                        </a:rPr>
                        <a:t>des agents de la fonction publique</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699535"/>
                  </a:ext>
                </a:extLst>
              </a:tr>
              <a:tr h="684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L’échantillon a été constitué selon la méthode des quotas, au regard des critères de sexe, d’âge, de région, de versant de la fonction publique, de catégorie de la fonction publique et du secteur.</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6430044"/>
                  </a:ext>
                </a:extLst>
              </a:tr>
              <a:tr h="684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L’échantillon a été interrogé par questionnaire auto-administré </a:t>
                      </a:r>
                      <a:b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br>
                      <a:r>
                        <a:rPr kumimoji="0" lang="fr-FR" sz="11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en ligne sur système CAWI </a:t>
                      </a: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(Computer </a:t>
                      </a:r>
                      <a:r>
                        <a:rPr kumimoji="0" lang="fr-FR"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Assisted</a:t>
                      </a: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Web Interview).</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9846865"/>
                  </a:ext>
                </a:extLst>
              </a:tr>
              <a:tr h="684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Les interviews ont été réalisées </a:t>
                      </a:r>
                      <a:r>
                        <a:rPr kumimoji="0" lang="fr-FR" sz="11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du 2 au 20 mars 2023.</a:t>
                      </a:r>
                      <a:endPar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840674"/>
                  </a:ext>
                </a:extLst>
              </a:tr>
            </a:tbl>
          </a:graphicData>
        </a:graphic>
      </p:graphicFrame>
      <p:pic>
        <p:nvPicPr>
          <p:cNvPr id="22" name="Image 21" descr="Une image contenant texte, horloge&#10;&#10;Description générée automatiquement">
            <a:extLst>
              <a:ext uri="{FF2B5EF4-FFF2-40B4-BE49-F238E27FC236}">
                <a16:creationId xmlns:a16="http://schemas.microsoft.com/office/drawing/2014/main" id="{77143FFF-816D-4F69-B894-B6E74EE10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106" y="4767883"/>
            <a:ext cx="576000" cy="576000"/>
          </a:xfrm>
          <a:prstGeom prst="rect">
            <a:avLst/>
          </a:prstGeom>
        </p:spPr>
      </p:pic>
      <p:pic>
        <p:nvPicPr>
          <p:cNvPr id="23" name="Image 22" descr="Une image contenant texte, signe&#10;&#10;Description générée automatiquement">
            <a:extLst>
              <a:ext uri="{FF2B5EF4-FFF2-40B4-BE49-F238E27FC236}">
                <a16:creationId xmlns:a16="http://schemas.microsoft.com/office/drawing/2014/main" id="{55C281B5-4DBE-47E0-A876-6F4F36E92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752" y="4767883"/>
            <a:ext cx="576000" cy="576000"/>
          </a:xfrm>
          <a:prstGeom prst="rect">
            <a:avLst/>
          </a:prstGeom>
        </p:spPr>
      </p:pic>
      <p:graphicFrame>
        <p:nvGraphicFramePr>
          <p:cNvPr id="24" name="Tableau 23">
            <a:extLst>
              <a:ext uri="{FF2B5EF4-FFF2-40B4-BE49-F238E27FC236}">
                <a16:creationId xmlns:a16="http://schemas.microsoft.com/office/drawing/2014/main" id="{72310BF4-5670-45B2-A6E4-EF10A4C13BFA}"/>
              </a:ext>
            </a:extLst>
          </p:cNvPr>
          <p:cNvGraphicFramePr>
            <a:graphicFrameLocks noGrp="1"/>
          </p:cNvGraphicFramePr>
          <p:nvPr/>
        </p:nvGraphicFramePr>
        <p:xfrm>
          <a:off x="1230999" y="4729243"/>
          <a:ext cx="3564000" cy="644337"/>
        </p:xfrm>
        <a:graphic>
          <a:graphicData uri="http://schemas.openxmlformats.org/drawingml/2006/table">
            <a:tbl>
              <a:tblPr>
                <a:tableStyleId>{5C22544A-7EE6-4342-B048-85BDC9FD1C3A}</a:tableStyleId>
              </a:tblPr>
              <a:tblGrid>
                <a:gridCol w="216000">
                  <a:extLst>
                    <a:ext uri="{9D8B030D-6E8A-4147-A177-3AD203B41FA5}">
                      <a16:colId xmlns:a16="http://schemas.microsoft.com/office/drawing/2014/main" val="1803874081"/>
                    </a:ext>
                  </a:extLst>
                </a:gridCol>
                <a:gridCol w="3348000">
                  <a:extLst>
                    <a:ext uri="{9D8B030D-6E8A-4147-A177-3AD203B41FA5}">
                      <a16:colId xmlns:a16="http://schemas.microsoft.com/office/drawing/2014/main" val="4094620318"/>
                    </a:ext>
                  </a:extLst>
                </a:gridCol>
              </a:tblGrid>
              <a:tr h="644337">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ctr">
                    <a:lnL w="12700" cmpd="sng">
                      <a:noFill/>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OpinionWay a réalisé cette enquête en appliquant </a:t>
                      </a:r>
                      <a:br>
                        <a:rPr kumimoji="0" lang="fr-FR" sz="1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br>
                      <a:r>
                        <a:rPr kumimoji="0" lang="fr-FR" sz="1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les procédures et règles de la </a:t>
                      </a:r>
                      <a:r>
                        <a:rPr kumimoji="0" lang="fr-FR" sz="1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norme ISO 20252</a:t>
                      </a:r>
                    </a:p>
                  </a:txBody>
                  <a:tcPr marL="9525" marR="9525" marT="9525" marB="0" anchor="ctr">
                    <a:lnL w="1905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699535"/>
                  </a:ext>
                </a:extLst>
              </a:tr>
            </a:tbl>
          </a:graphicData>
        </a:graphic>
      </p:graphicFrame>
      <p:graphicFrame>
        <p:nvGraphicFramePr>
          <p:cNvPr id="25" name="Tableau 24">
            <a:extLst>
              <a:ext uri="{FF2B5EF4-FFF2-40B4-BE49-F238E27FC236}">
                <a16:creationId xmlns:a16="http://schemas.microsoft.com/office/drawing/2014/main" id="{1F4F5981-F64C-44B1-BD8E-0BF503CB3C1D}"/>
              </a:ext>
            </a:extLst>
          </p:cNvPr>
          <p:cNvGraphicFramePr>
            <a:graphicFrameLocks noGrp="1"/>
          </p:cNvGraphicFramePr>
          <p:nvPr>
            <p:extLst>
              <p:ext uri="{D42A27DB-BD31-4B8C-83A1-F6EECF244321}">
                <p14:modId xmlns:p14="http://schemas.microsoft.com/office/powerpoint/2010/main" val="4097912264"/>
              </p:ext>
            </p:extLst>
          </p:nvPr>
        </p:nvGraphicFramePr>
        <p:xfrm>
          <a:off x="5220004" y="4729243"/>
          <a:ext cx="5269911" cy="644337"/>
        </p:xfrm>
        <a:graphic>
          <a:graphicData uri="http://schemas.openxmlformats.org/drawingml/2006/table">
            <a:tbl>
              <a:tblPr>
                <a:tableStyleId>{5C22544A-7EE6-4342-B048-85BDC9FD1C3A}</a:tableStyleId>
              </a:tblPr>
              <a:tblGrid>
                <a:gridCol w="360000">
                  <a:extLst>
                    <a:ext uri="{9D8B030D-6E8A-4147-A177-3AD203B41FA5}">
                      <a16:colId xmlns:a16="http://schemas.microsoft.com/office/drawing/2014/main" val="1803874081"/>
                    </a:ext>
                  </a:extLst>
                </a:gridCol>
                <a:gridCol w="4909911">
                  <a:extLst>
                    <a:ext uri="{9D8B030D-6E8A-4147-A177-3AD203B41FA5}">
                      <a16:colId xmlns:a16="http://schemas.microsoft.com/office/drawing/2014/main" val="4094620318"/>
                    </a:ext>
                  </a:extLst>
                </a:gridCol>
              </a:tblGrid>
              <a:tr h="644337">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ctr">
                    <a:lnL w="12700" cmpd="sng">
                      <a:noFill/>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Les résultats de ce sondage doivent être lus en tenant compte des marges d'incertitude : 1,5 à 3 points au plus pour un échantillon de 1 000 répondants</a:t>
                      </a:r>
                    </a:p>
                  </a:txBody>
                  <a:tcPr marL="9525" marR="9525" marT="9525" marB="0" anchor="ctr">
                    <a:lnL w="1905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699535"/>
                  </a:ext>
                </a:extLst>
              </a:tr>
            </a:tbl>
          </a:graphicData>
        </a:graphic>
      </p:graphicFrame>
      <p:sp>
        <p:nvSpPr>
          <p:cNvPr id="27" name="Rectangle 26">
            <a:extLst>
              <a:ext uri="{FF2B5EF4-FFF2-40B4-BE49-F238E27FC236}">
                <a16:creationId xmlns:a16="http://schemas.microsoft.com/office/drawing/2014/main" id="{F7788BAB-94B1-482D-9C80-32B9BABFBFFA}"/>
              </a:ext>
            </a:extLst>
          </p:cNvPr>
          <p:cNvSpPr/>
          <p:nvPr/>
        </p:nvSpPr>
        <p:spPr>
          <a:xfrm>
            <a:off x="0" y="5497700"/>
            <a:ext cx="12192000" cy="920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28" name="ZoneTexte 27">
            <a:extLst>
              <a:ext uri="{FF2B5EF4-FFF2-40B4-BE49-F238E27FC236}">
                <a16:creationId xmlns:a16="http://schemas.microsoft.com/office/drawing/2014/main" id="{3A163F67-1FC6-476F-B38B-8B741514C6FD}"/>
              </a:ext>
            </a:extLst>
          </p:cNvPr>
          <p:cNvSpPr txBox="1"/>
          <p:nvPr/>
        </p:nvSpPr>
        <p:spPr>
          <a:xfrm>
            <a:off x="487680" y="5573121"/>
            <a:ext cx="11608526" cy="807913"/>
          </a:xfrm>
          <a:prstGeom prst="rect">
            <a:avLst/>
          </a:prstGeom>
          <a:noFill/>
        </p:spPr>
        <p:txBody>
          <a:bodyPr wrap="square">
            <a:spAutoFit/>
          </a:bodyPr>
          <a:lstStyle/>
          <a:p>
            <a:pPr algn="ctr">
              <a:spcAft>
                <a:spcPts val="300"/>
              </a:spcAft>
            </a:pPr>
            <a:r>
              <a:rPr lang="fr-FR" sz="1400" i="1" dirty="0">
                <a:solidFill>
                  <a:schemeClr val="bg1"/>
                </a:solidFill>
                <a:latin typeface="Myriad Pro" panose="020B0503030403020204" pitchFamily="34" charset="0"/>
              </a:rPr>
              <a:t>Toute publication totale ou partielle doit impérativement utiliser la mention complète suivante : </a:t>
            </a:r>
          </a:p>
          <a:p>
            <a:pPr algn="ctr">
              <a:spcAft>
                <a:spcPts val="300"/>
              </a:spcAft>
            </a:pPr>
            <a:r>
              <a:rPr lang="fr-FR" sz="1400" b="1" dirty="0">
                <a:latin typeface="Myriad Pro" panose="020B0503030403020204" pitchFamily="34" charset="0"/>
              </a:rPr>
              <a:t>« Sondage OpinionWay pour Sens du service public</a:t>
            </a:r>
            <a:r>
              <a:rPr lang="pl-PL" sz="1400" b="1" dirty="0">
                <a:latin typeface="Myriad Pro" panose="020B0503030403020204" pitchFamily="34" charset="0"/>
              </a:rPr>
              <a:t> </a:t>
            </a:r>
            <a:r>
              <a:rPr lang="fr-FR" sz="1400" b="1" dirty="0">
                <a:latin typeface="Myriad Pro" panose="020B0503030403020204" pitchFamily="34" charset="0"/>
              </a:rPr>
              <a:t>»</a:t>
            </a:r>
            <a:r>
              <a:rPr lang="fr-FR" sz="1400" b="1" dirty="0">
                <a:solidFill>
                  <a:schemeClr val="bg1"/>
                </a:solidFill>
                <a:latin typeface="Myriad Pro" panose="020B0503030403020204" pitchFamily="34" charset="0"/>
              </a:rPr>
              <a:t>  </a:t>
            </a:r>
          </a:p>
          <a:p>
            <a:pPr algn="ctr">
              <a:spcAft>
                <a:spcPts val="300"/>
              </a:spcAft>
            </a:pPr>
            <a:r>
              <a:rPr lang="fr-FR" sz="1400" b="1" i="1" dirty="0">
                <a:solidFill>
                  <a:schemeClr val="bg1"/>
                </a:solidFill>
                <a:latin typeface="Myriad Pro" panose="020B0503030403020204" pitchFamily="34" charset="0"/>
              </a:rPr>
              <a:t>et aucune reprise de l’enquête ne pourra être dissociée de cet intitulé</a:t>
            </a:r>
            <a:r>
              <a:rPr lang="fr-FR" sz="1400" dirty="0">
                <a:solidFill>
                  <a:schemeClr val="bg1"/>
                </a:solidFill>
                <a:latin typeface="Myriad Pro" panose="020B0503030403020204" pitchFamily="34" charset="0"/>
              </a:rPr>
              <a:t>.</a:t>
            </a:r>
          </a:p>
        </p:txBody>
      </p:sp>
      <p:pic>
        <p:nvPicPr>
          <p:cNvPr id="29" name="Image 28">
            <a:extLst>
              <a:ext uri="{FF2B5EF4-FFF2-40B4-BE49-F238E27FC236}">
                <a16:creationId xmlns:a16="http://schemas.microsoft.com/office/drawing/2014/main" id="{BC73665A-B907-4968-BF37-548AC75C09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1655" y="4937760"/>
            <a:ext cx="953675" cy="953675"/>
          </a:xfrm>
          <a:prstGeom prst="rect">
            <a:avLst/>
          </a:prstGeom>
        </p:spPr>
      </p:pic>
      <p:sp>
        <p:nvSpPr>
          <p:cNvPr id="30" name="Espace réservé du texte 1">
            <a:extLst>
              <a:ext uri="{FF2B5EF4-FFF2-40B4-BE49-F238E27FC236}">
                <a16:creationId xmlns:a16="http://schemas.microsoft.com/office/drawing/2014/main" id="{0CDC80FE-C584-4E12-A7E0-9B3FCC046677}"/>
              </a:ext>
            </a:extLst>
          </p:cNvPr>
          <p:cNvSpPr txBox="1">
            <a:spLocks/>
          </p:cNvSpPr>
          <p:nvPr/>
        </p:nvSpPr>
        <p:spPr>
          <a:xfrm>
            <a:off x="1316624" y="984069"/>
            <a:ext cx="10800000" cy="423360"/>
          </a:xfrm>
          <a:prstGeom prst="rect">
            <a:avLst/>
          </a:prstGeom>
        </p:spPr>
        <p:txBody>
          <a:bodyPr lIns="0" anchor="ctr" anchorCtr="0"/>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Etude réalisée auprès…</a:t>
            </a:r>
          </a:p>
        </p:txBody>
      </p:sp>
      <p:pic>
        <p:nvPicPr>
          <p:cNvPr id="31" name="Image 30">
            <a:extLst>
              <a:ext uri="{FF2B5EF4-FFF2-40B4-BE49-F238E27FC236}">
                <a16:creationId xmlns:a16="http://schemas.microsoft.com/office/drawing/2014/main" id="{02099A0B-D5BB-4676-BFD1-AD60D7B6D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696" y="3856448"/>
            <a:ext cx="576000" cy="576000"/>
          </a:xfrm>
          <a:prstGeom prst="rect">
            <a:avLst/>
          </a:prstGeom>
        </p:spPr>
      </p:pic>
      <p:pic>
        <p:nvPicPr>
          <p:cNvPr id="32" name="Image 31">
            <a:extLst>
              <a:ext uri="{FF2B5EF4-FFF2-40B4-BE49-F238E27FC236}">
                <a16:creationId xmlns:a16="http://schemas.microsoft.com/office/drawing/2014/main" id="{02D8FEF6-F055-4FD8-B5A5-C3193F3FDB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696" y="2494152"/>
            <a:ext cx="576000" cy="576000"/>
          </a:xfrm>
          <a:prstGeom prst="rect">
            <a:avLst/>
          </a:prstGeom>
        </p:spPr>
      </p:pic>
      <p:pic>
        <p:nvPicPr>
          <p:cNvPr id="33" name="Image 32">
            <a:extLst>
              <a:ext uri="{FF2B5EF4-FFF2-40B4-BE49-F238E27FC236}">
                <a16:creationId xmlns:a16="http://schemas.microsoft.com/office/drawing/2014/main" id="{A5AE1E7D-BF6C-4967-BFDA-18235181BA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696" y="3175300"/>
            <a:ext cx="576000" cy="576000"/>
          </a:xfrm>
          <a:prstGeom prst="rect">
            <a:avLst/>
          </a:prstGeom>
        </p:spPr>
      </p:pic>
      <p:graphicFrame>
        <p:nvGraphicFramePr>
          <p:cNvPr id="34" name="Tableau 33">
            <a:extLst>
              <a:ext uri="{FF2B5EF4-FFF2-40B4-BE49-F238E27FC236}">
                <a16:creationId xmlns:a16="http://schemas.microsoft.com/office/drawing/2014/main" id="{8514D4A4-DF92-42AC-A457-51D731C2FD8D}"/>
              </a:ext>
            </a:extLst>
          </p:cNvPr>
          <p:cNvGraphicFramePr>
            <a:graphicFrameLocks noGrp="1"/>
          </p:cNvGraphicFramePr>
          <p:nvPr>
            <p:extLst>
              <p:ext uri="{D42A27DB-BD31-4B8C-83A1-F6EECF244321}">
                <p14:modId xmlns:p14="http://schemas.microsoft.com/office/powerpoint/2010/main" val="3691475090"/>
              </p:ext>
            </p:extLst>
          </p:nvPr>
        </p:nvGraphicFramePr>
        <p:xfrm>
          <a:off x="6932975" y="1362942"/>
          <a:ext cx="4536000" cy="3132000"/>
        </p:xfrm>
        <a:graphic>
          <a:graphicData uri="http://schemas.openxmlformats.org/drawingml/2006/table">
            <a:tbl>
              <a:tblPr>
                <a:tableStyleId>{5C22544A-7EE6-4342-B048-85BDC9FD1C3A}</a:tableStyleId>
              </a:tblPr>
              <a:tblGrid>
                <a:gridCol w="4536000">
                  <a:extLst>
                    <a:ext uri="{9D8B030D-6E8A-4147-A177-3AD203B41FA5}">
                      <a16:colId xmlns:a16="http://schemas.microsoft.com/office/drawing/2014/main" val="4094620318"/>
                    </a:ext>
                  </a:extLst>
                </a:gridCol>
              </a:tblGrid>
              <a:tr h="1080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lang="fr-FR" sz="1100" dirty="0">
                          <a:latin typeface="Myriad Pro" panose="020B0503030403020204" pitchFamily="34" charset="0"/>
                        </a:rPr>
                        <a:t>…d’un échantillon de </a:t>
                      </a:r>
                      <a:r>
                        <a:rPr lang="fr-FR" sz="1100" b="1" dirty="0">
                          <a:latin typeface="Myriad Pro" panose="020B0503030403020204" pitchFamily="34" charset="0"/>
                        </a:rPr>
                        <a:t>1004 personnes</a:t>
                      </a:r>
                      <a:r>
                        <a:rPr lang="fr-FR" sz="1100" dirty="0">
                          <a:latin typeface="Myriad Pro" panose="020B0503030403020204" pitchFamily="34" charset="0"/>
                        </a:rPr>
                        <a:t>, représentatif </a:t>
                      </a:r>
                      <a:r>
                        <a:rPr lang="fr-FR" sz="1100" b="1" dirty="0">
                          <a:latin typeface="Myriad Pro" panose="020B0503030403020204" pitchFamily="34" charset="0"/>
                        </a:rPr>
                        <a:t>de la population française de 18 ans et plus</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699535"/>
                  </a:ext>
                </a:extLst>
              </a:tr>
              <a:tr h="684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L’échantillon a été constitué selon la méthode des quotas, au regard des critères de sexe, d’âge, de catégorie socioprofessionnelle, de catégorie d’agglomération et de région de résidence. </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6430044"/>
                  </a:ext>
                </a:extLst>
              </a:tr>
              <a:tr h="684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L’échantillon a été interrogé par questionnaire auto-administré </a:t>
                      </a:r>
                      <a:b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br>
                      <a:r>
                        <a:rPr kumimoji="0" lang="fr-FR" sz="11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en ligne sur système CAWI </a:t>
                      </a: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(Computer </a:t>
                      </a:r>
                      <a:r>
                        <a:rPr kumimoji="0" lang="fr-FR"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Assisted</a:t>
                      </a: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Web Interview).</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9846865"/>
                  </a:ext>
                </a:extLst>
              </a:tr>
              <a:tr h="684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Les interviews ont été réalisées </a:t>
                      </a:r>
                      <a:r>
                        <a:rPr kumimoji="0" lang="fr-FR" sz="11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du 13 au 17 mars 2023.</a:t>
                      </a:r>
                      <a:endPar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840674"/>
                  </a:ext>
                </a:extLst>
              </a:tr>
            </a:tbl>
          </a:graphicData>
        </a:graphic>
      </p:graphicFrame>
      <p:pic>
        <p:nvPicPr>
          <p:cNvPr id="3" name="Image 2">
            <a:extLst>
              <a:ext uri="{FF2B5EF4-FFF2-40B4-BE49-F238E27FC236}">
                <a16:creationId xmlns:a16="http://schemas.microsoft.com/office/drawing/2014/main" id="{A526700E-3A88-9121-64DE-61690121B0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4975" y="3175300"/>
            <a:ext cx="576000" cy="576000"/>
          </a:xfrm>
          <a:prstGeom prst="rect">
            <a:avLst/>
          </a:prstGeom>
        </p:spPr>
      </p:pic>
      <p:graphicFrame>
        <p:nvGraphicFramePr>
          <p:cNvPr id="2" name="Objet 1">
            <a:extLst>
              <a:ext uri="{FF2B5EF4-FFF2-40B4-BE49-F238E27FC236}">
                <a16:creationId xmlns:a16="http://schemas.microsoft.com/office/drawing/2014/main" id="{AB8A128D-1CD4-E987-29E5-1AE3C70B8AC9}"/>
              </a:ext>
            </a:extLst>
          </p:cNvPr>
          <p:cNvGraphicFramePr>
            <a:graphicFrameLocks noChangeAspect="1"/>
          </p:cNvGraphicFramePr>
          <p:nvPr>
            <p:extLst>
              <p:ext uri="{D42A27DB-BD31-4B8C-83A1-F6EECF244321}">
                <p14:modId xmlns:p14="http://schemas.microsoft.com/office/powerpoint/2010/main" val="3274879915"/>
              </p:ext>
            </p:extLst>
          </p:nvPr>
        </p:nvGraphicFramePr>
        <p:xfrm>
          <a:off x="5031455" y="3844190"/>
          <a:ext cx="914400" cy="792163"/>
        </p:xfrm>
        <a:graphic>
          <a:graphicData uri="http://schemas.openxmlformats.org/presentationml/2006/ole">
            <mc:AlternateContent xmlns:mc="http://schemas.openxmlformats.org/markup-compatibility/2006">
              <mc:Choice xmlns:v="urn:schemas-microsoft-com:vml" Requires="v">
                <p:oleObj name="Document" showAsIcon="1" r:id="rId8" imgW="914282" imgH="792515" progId="Word.Document.12">
                  <p:embed/>
                </p:oleObj>
              </mc:Choice>
              <mc:Fallback>
                <p:oleObj name="Document" showAsIcon="1" r:id="rId8" imgW="914282" imgH="792515" progId="Word.Document.12">
                  <p:embed/>
                  <p:pic>
                    <p:nvPicPr>
                      <p:cNvPr id="0" name=""/>
                      <p:cNvPicPr/>
                      <p:nvPr/>
                    </p:nvPicPr>
                    <p:blipFill>
                      <a:blip r:embed="rId9"/>
                      <a:stretch>
                        <a:fillRect/>
                      </a:stretch>
                    </p:blipFill>
                    <p:spPr>
                      <a:xfrm>
                        <a:off x="5031455" y="3844190"/>
                        <a:ext cx="914400" cy="792163"/>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id="{2369E72B-A412-9959-E049-1C05D15A44ED}"/>
              </a:ext>
            </a:extLst>
          </p:cNvPr>
          <p:cNvGraphicFramePr>
            <a:graphicFrameLocks noChangeAspect="1"/>
          </p:cNvGraphicFramePr>
          <p:nvPr>
            <p:extLst>
              <p:ext uri="{D42A27DB-BD31-4B8C-83A1-F6EECF244321}">
                <p14:modId xmlns:p14="http://schemas.microsoft.com/office/powerpoint/2010/main" val="1768709408"/>
              </p:ext>
            </p:extLst>
          </p:nvPr>
        </p:nvGraphicFramePr>
        <p:xfrm>
          <a:off x="10623430" y="3865627"/>
          <a:ext cx="914400" cy="792163"/>
        </p:xfrm>
        <a:graphic>
          <a:graphicData uri="http://schemas.openxmlformats.org/presentationml/2006/ole">
            <mc:AlternateContent xmlns:mc="http://schemas.openxmlformats.org/markup-compatibility/2006">
              <mc:Choice xmlns:v="urn:schemas-microsoft-com:vml" Requires="v">
                <p:oleObj name="Document" showAsIcon="1" r:id="rId10" imgW="914282" imgH="792515" progId="Word.Document.12">
                  <p:embed/>
                </p:oleObj>
              </mc:Choice>
              <mc:Fallback>
                <p:oleObj name="Document" showAsIcon="1" r:id="rId10" imgW="914282" imgH="792515" progId="Word.Document.12">
                  <p:embed/>
                  <p:pic>
                    <p:nvPicPr>
                      <p:cNvPr id="0" name=""/>
                      <p:cNvPicPr/>
                      <p:nvPr/>
                    </p:nvPicPr>
                    <p:blipFill>
                      <a:blip r:embed="rId11"/>
                      <a:stretch>
                        <a:fillRect/>
                      </a:stretch>
                    </p:blipFill>
                    <p:spPr>
                      <a:xfrm>
                        <a:off x="10623430" y="386562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58869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10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3D4EEC-5034-4346-BAB8-1B34E7AEA048}"/>
              </a:ext>
            </a:extLst>
          </p:cNvPr>
          <p:cNvSpPr txBox="1"/>
          <p:nvPr/>
        </p:nvSpPr>
        <p:spPr>
          <a:xfrm>
            <a:off x="331547" y="892989"/>
            <a:ext cx="1022475" cy="1569660"/>
          </a:xfrm>
          <a:prstGeom prst="rect">
            <a:avLst/>
          </a:prstGeom>
          <a:noFill/>
        </p:spPr>
        <p:txBody>
          <a:bodyPr wrap="square" rtlCol="0">
            <a:spAutoFit/>
          </a:bodyPr>
          <a:lstStyle/>
          <a:p>
            <a:r>
              <a:rPr lang="fr-FR" sz="9600" b="1" cap="all" dirty="0">
                <a:solidFill>
                  <a:srgbClr val="13AFB7"/>
                </a:solidFill>
                <a:latin typeface="Myriad Pro" panose="020B0503030403020204"/>
              </a:rPr>
              <a:t>4</a:t>
            </a:r>
            <a:endParaRPr lang="fr-FR" sz="2400" cap="all" dirty="0">
              <a:solidFill>
                <a:schemeClr val="bg2">
                  <a:lumMod val="25000"/>
                </a:schemeClr>
              </a:solidFill>
              <a:latin typeface="Myriad Pro" panose="020B0503030403020204"/>
            </a:endParaRPr>
          </a:p>
        </p:txBody>
      </p:sp>
      <p:sp>
        <p:nvSpPr>
          <p:cNvPr id="14" name="ZoneTexte 13">
            <a:extLst>
              <a:ext uri="{FF2B5EF4-FFF2-40B4-BE49-F238E27FC236}">
                <a16:creationId xmlns:a16="http://schemas.microsoft.com/office/drawing/2014/main" id="{60B310CA-F040-45B7-AFE3-33C9B3597CC6}"/>
              </a:ext>
            </a:extLst>
          </p:cNvPr>
          <p:cNvSpPr txBox="1"/>
          <p:nvPr/>
        </p:nvSpPr>
        <p:spPr>
          <a:xfrm>
            <a:off x="26162" y="24352"/>
            <a:ext cx="12156314" cy="461665"/>
          </a:xfrm>
          <a:prstGeom prst="rect">
            <a:avLst/>
          </a:prstGeom>
          <a:solidFill>
            <a:schemeClr val="bg1">
              <a:lumMod val="95000"/>
            </a:schemeClr>
          </a:solidFill>
        </p:spPr>
        <p:txBody>
          <a:bodyPr wrap="square">
            <a:spAutoFit/>
          </a:bodyPr>
          <a:lstStyle/>
          <a:p>
            <a:pPr algn="ctr" defTabSz="914323" fontAlgn="t">
              <a:defRPr/>
            </a:pPr>
            <a:r>
              <a:rPr lang="fr-FR" sz="2400" b="1" cap="all" spc="700" dirty="0">
                <a:solidFill>
                  <a:srgbClr val="13AFB7"/>
                </a:solidFill>
                <a:latin typeface="Myriad Pro" panose="020B0503030403020204"/>
                <a:ea typeface="Arial Unicode MS" panose="020B0604020202020204" pitchFamily="34" charset="-128"/>
              </a:rPr>
              <a:t>Les agents du service public et le télétravail</a:t>
            </a:r>
            <a:endParaRPr lang="fr-FR" sz="2400" b="1" cap="small" spc="700" dirty="0">
              <a:solidFill>
                <a:srgbClr val="13AFB7"/>
              </a:solidFill>
              <a:latin typeface="Myriad Pro" panose="020B0503030403020204"/>
              <a:ea typeface="Arial Unicode MS" panose="020B0604020202020204" pitchFamily="34" charset="-128"/>
            </a:endParaRPr>
          </a:p>
        </p:txBody>
      </p:sp>
      <p:sp>
        <p:nvSpPr>
          <p:cNvPr id="16" name="ZoneTexte 15">
            <a:extLst>
              <a:ext uri="{FF2B5EF4-FFF2-40B4-BE49-F238E27FC236}">
                <a16:creationId xmlns:a16="http://schemas.microsoft.com/office/drawing/2014/main" id="{6158071C-6E07-414E-9BEA-778A30706D6D}"/>
              </a:ext>
            </a:extLst>
          </p:cNvPr>
          <p:cNvSpPr txBox="1"/>
          <p:nvPr/>
        </p:nvSpPr>
        <p:spPr>
          <a:xfrm>
            <a:off x="3855790" y="6545351"/>
            <a:ext cx="1205572" cy="276999"/>
          </a:xfrm>
          <a:prstGeom prst="rect">
            <a:avLst/>
          </a:prstGeom>
          <a:noFill/>
        </p:spPr>
        <p:txBody>
          <a:bodyPr wrap="square">
            <a:spAutoFit/>
          </a:bodyPr>
          <a:lstStyle/>
          <a:p>
            <a:r>
              <a:rPr lang="fr-FR" sz="1200" b="1" dirty="0">
                <a:solidFill>
                  <a:srgbClr val="13AFB7"/>
                </a:solidFill>
                <a:latin typeface="Calibri" panose="020F0502020204030204"/>
                <a:ea typeface="Arial Unicode MS" panose="020B0604020202020204" pitchFamily="34" charset="-128"/>
              </a:rPr>
              <a:t>avec le soutien</a:t>
            </a:r>
            <a:endParaRPr lang="fr-FR" sz="1200" dirty="0"/>
          </a:p>
        </p:txBody>
      </p:sp>
      <p:pic>
        <p:nvPicPr>
          <p:cNvPr id="6" name="Image 5" descr="Une image contenant texte&#10;&#10;Description générée automatiquement">
            <a:extLst>
              <a:ext uri="{FF2B5EF4-FFF2-40B4-BE49-F238E27FC236}">
                <a16:creationId xmlns:a16="http://schemas.microsoft.com/office/drawing/2014/main" id="{10A6A089-3660-C521-F48E-09C861F2A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364" y="6323970"/>
            <a:ext cx="1558643" cy="468000"/>
          </a:xfrm>
          <a:prstGeom prst="rect">
            <a:avLst/>
          </a:prstGeom>
        </p:spPr>
      </p:pic>
      <p:sp>
        <p:nvSpPr>
          <p:cNvPr id="29" name="ZoneTexte 28">
            <a:extLst>
              <a:ext uri="{FF2B5EF4-FFF2-40B4-BE49-F238E27FC236}">
                <a16:creationId xmlns:a16="http://schemas.microsoft.com/office/drawing/2014/main" id="{6221B186-EB40-3C40-0513-17BF07D9CE2D}"/>
              </a:ext>
            </a:extLst>
          </p:cNvPr>
          <p:cNvSpPr txBox="1"/>
          <p:nvPr/>
        </p:nvSpPr>
        <p:spPr>
          <a:xfrm>
            <a:off x="1887716" y="6467091"/>
            <a:ext cx="692638" cy="369332"/>
          </a:xfrm>
          <a:prstGeom prst="rect">
            <a:avLst/>
          </a:prstGeom>
          <a:noFill/>
        </p:spPr>
        <p:txBody>
          <a:bodyPr wrap="square" rtlCol="0">
            <a:spAutoFit/>
          </a:bodyPr>
          <a:lstStyle/>
          <a:p>
            <a:r>
              <a:rPr lang="fr-FR" dirty="0">
                <a:solidFill>
                  <a:srgbClr val="13AFB7"/>
                </a:solidFill>
              </a:rPr>
              <a:t>&amp;</a:t>
            </a:r>
          </a:p>
        </p:txBody>
      </p:sp>
      <p:sp>
        <p:nvSpPr>
          <p:cNvPr id="9" name="ZoneTexte 8">
            <a:extLst>
              <a:ext uri="{FF2B5EF4-FFF2-40B4-BE49-F238E27FC236}">
                <a16:creationId xmlns:a16="http://schemas.microsoft.com/office/drawing/2014/main" id="{23054BA3-E884-83F2-EB1B-0212BCDF314B}"/>
              </a:ext>
            </a:extLst>
          </p:cNvPr>
          <p:cNvSpPr txBox="1"/>
          <p:nvPr/>
        </p:nvSpPr>
        <p:spPr>
          <a:xfrm>
            <a:off x="1370829" y="1143630"/>
            <a:ext cx="6620646" cy="1015663"/>
          </a:xfrm>
          <a:prstGeom prst="rect">
            <a:avLst/>
          </a:prstGeom>
          <a:noFill/>
        </p:spPr>
        <p:txBody>
          <a:bodyPr wrap="square" rtlCol="0">
            <a:spAutoFit/>
          </a:bodyPr>
          <a:lstStyle/>
          <a:p>
            <a:r>
              <a:rPr lang="fr-FR" sz="2800" b="1" cap="all" dirty="0">
                <a:solidFill>
                  <a:srgbClr val="13AFB7"/>
                </a:solidFill>
                <a:latin typeface="Myriad Pro" panose="020B0503030403020204"/>
              </a:rPr>
              <a:t>Agents sur </a:t>
            </a:r>
            <a:r>
              <a:rPr lang="fr-FR" sz="3200" b="1" cap="all" dirty="0">
                <a:solidFill>
                  <a:srgbClr val="13AFB7"/>
                </a:solidFill>
                <a:latin typeface="Myriad Pro" panose="020B0503030403020204"/>
              </a:rPr>
              <a:t>10</a:t>
            </a:r>
            <a:r>
              <a:rPr lang="fr-FR" sz="2800" cap="all" dirty="0">
                <a:solidFill>
                  <a:srgbClr val="13AFB7"/>
                </a:solidFill>
                <a:latin typeface="Myriad Pro" panose="020B0503030403020204"/>
              </a:rPr>
              <a:t> </a:t>
            </a:r>
            <a:r>
              <a:rPr lang="fr-FR" sz="2800" cap="all" dirty="0">
                <a:solidFill>
                  <a:schemeClr val="bg2">
                    <a:lumMod val="25000"/>
                  </a:schemeClr>
                </a:solidFill>
                <a:latin typeface="Myriad Pro" panose="020B0503030403020204"/>
              </a:rPr>
              <a:t>occupent un poste leur permettant de télétravailler </a:t>
            </a:r>
          </a:p>
        </p:txBody>
      </p:sp>
      <p:pic>
        <p:nvPicPr>
          <p:cNvPr id="12" name="Graphique 11">
            <a:extLst>
              <a:ext uri="{FF2B5EF4-FFF2-40B4-BE49-F238E27FC236}">
                <a16:creationId xmlns:a16="http://schemas.microsoft.com/office/drawing/2014/main" id="{41381D8E-99A6-285D-6906-90C6FA358D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2958" y="1192589"/>
            <a:ext cx="3181010" cy="2120673"/>
          </a:xfrm>
          <a:prstGeom prst="rect">
            <a:avLst/>
          </a:prstGeom>
        </p:spPr>
      </p:pic>
      <p:sp>
        <p:nvSpPr>
          <p:cNvPr id="13" name="Rectangle 12">
            <a:extLst>
              <a:ext uri="{FF2B5EF4-FFF2-40B4-BE49-F238E27FC236}">
                <a16:creationId xmlns:a16="http://schemas.microsoft.com/office/drawing/2014/main" id="{4E89721C-CE6C-6108-6C0E-FB37F2245E17}"/>
              </a:ext>
            </a:extLst>
          </p:cNvPr>
          <p:cNvSpPr/>
          <p:nvPr/>
        </p:nvSpPr>
        <p:spPr>
          <a:xfrm>
            <a:off x="0" y="-1"/>
            <a:ext cx="12192000" cy="6048000"/>
          </a:xfrm>
          <a:prstGeom prst="rect">
            <a:avLst/>
          </a:prstGeom>
          <a:noFill/>
          <a:ln w="57150">
            <a:solidFill>
              <a:srgbClr val="13A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1" dirty="0"/>
          </a:p>
        </p:txBody>
      </p:sp>
      <p:pic>
        <p:nvPicPr>
          <p:cNvPr id="20" name="Image 19">
            <a:extLst>
              <a:ext uri="{FF2B5EF4-FFF2-40B4-BE49-F238E27FC236}">
                <a16:creationId xmlns:a16="http://schemas.microsoft.com/office/drawing/2014/main" id="{82981A60-EDD6-B8AA-9512-CA93535D1D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953" y="6505578"/>
            <a:ext cx="1678904" cy="288000"/>
          </a:xfrm>
          <a:prstGeom prst="rect">
            <a:avLst/>
          </a:prstGeom>
          <a:noFill/>
          <a:ln>
            <a:noFill/>
          </a:ln>
        </p:spPr>
      </p:pic>
      <p:pic>
        <p:nvPicPr>
          <p:cNvPr id="4" name="Graphique 3">
            <a:extLst>
              <a:ext uri="{FF2B5EF4-FFF2-40B4-BE49-F238E27FC236}">
                <a16:creationId xmlns:a16="http://schemas.microsoft.com/office/drawing/2014/main" id="{4E8F9575-3B8D-F09C-BC55-875A3DA828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8374" y="6002681"/>
            <a:ext cx="684000" cy="898747"/>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3ACE9017-8D5A-900F-DAFB-2FFE9FDED1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8958" y="6140692"/>
            <a:ext cx="1116000" cy="647759"/>
          </a:xfrm>
          <a:prstGeom prst="rect">
            <a:avLst/>
          </a:prstGeom>
        </p:spPr>
      </p:pic>
      <p:pic>
        <p:nvPicPr>
          <p:cNvPr id="7" name="Picture 4" descr="Fondation Jean-Jaurès — Wikipédia">
            <a:extLst>
              <a:ext uri="{FF2B5EF4-FFF2-40B4-BE49-F238E27FC236}">
                <a16:creationId xmlns:a16="http://schemas.microsoft.com/office/drawing/2014/main" id="{B561E1D4-F0F3-5454-28CD-7E1305BF31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4958" y="6133948"/>
            <a:ext cx="1008000" cy="6762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B1C7469-7EC6-33E2-7EA8-BEC9328D8C89}"/>
              </a:ext>
            </a:extLst>
          </p:cNvPr>
          <p:cNvSpPr txBox="1"/>
          <p:nvPr/>
        </p:nvSpPr>
        <p:spPr>
          <a:xfrm>
            <a:off x="6533676" y="3498801"/>
            <a:ext cx="4058124" cy="830997"/>
          </a:xfrm>
          <a:prstGeom prst="rect">
            <a:avLst/>
          </a:prstGeom>
          <a:noFill/>
        </p:spPr>
        <p:txBody>
          <a:bodyPr wrap="square">
            <a:spAutoFit/>
          </a:bodyPr>
          <a:lstStyle/>
          <a:p>
            <a:r>
              <a:rPr lang="fr-FR" sz="2400" cap="all" dirty="0">
                <a:solidFill>
                  <a:schemeClr val="bg2">
                    <a:lumMod val="25000"/>
                  </a:schemeClr>
                </a:solidFill>
                <a:latin typeface="Myriad Pro" panose="020B0503030403020204"/>
              </a:rPr>
              <a:t>D’entre eux </a:t>
            </a:r>
            <a:r>
              <a:rPr lang="fr-FR" sz="2400" b="1" cap="all" dirty="0">
                <a:solidFill>
                  <a:srgbClr val="13AFB7"/>
                </a:solidFill>
                <a:latin typeface="Myriad Pro" panose="020B0503030403020204"/>
              </a:rPr>
              <a:t>pratiquent</a:t>
            </a:r>
            <a:r>
              <a:rPr lang="fr-FR" sz="2400" cap="all" dirty="0">
                <a:solidFill>
                  <a:schemeClr val="bg2">
                    <a:lumMod val="25000"/>
                  </a:schemeClr>
                </a:solidFill>
                <a:latin typeface="Myriad Pro" panose="020B0503030403020204"/>
              </a:rPr>
              <a:t> le télétravail</a:t>
            </a:r>
            <a:endParaRPr lang="fr-FR" sz="2400" dirty="0">
              <a:latin typeface="Myriad Pro" panose="020B0503030403020204"/>
            </a:endParaRPr>
          </a:p>
        </p:txBody>
      </p:sp>
      <p:sp>
        <p:nvSpPr>
          <p:cNvPr id="11" name="ZoneTexte 10">
            <a:extLst>
              <a:ext uri="{FF2B5EF4-FFF2-40B4-BE49-F238E27FC236}">
                <a16:creationId xmlns:a16="http://schemas.microsoft.com/office/drawing/2014/main" id="{40A1800B-7406-019A-E272-30FBEB88A707}"/>
              </a:ext>
            </a:extLst>
          </p:cNvPr>
          <p:cNvSpPr txBox="1"/>
          <p:nvPr/>
        </p:nvSpPr>
        <p:spPr>
          <a:xfrm>
            <a:off x="4577185" y="3294412"/>
            <a:ext cx="2538663" cy="1200329"/>
          </a:xfrm>
          <a:prstGeom prst="rect">
            <a:avLst/>
          </a:prstGeom>
          <a:noFill/>
        </p:spPr>
        <p:txBody>
          <a:bodyPr wrap="square">
            <a:spAutoFit/>
          </a:bodyPr>
          <a:lstStyle/>
          <a:p>
            <a:r>
              <a:rPr lang="fr-FR" sz="7200" b="1" cap="all" dirty="0">
                <a:solidFill>
                  <a:srgbClr val="13AFB7"/>
                </a:solidFill>
                <a:latin typeface="Myriad Pro" panose="020B0503030403020204"/>
              </a:rPr>
              <a:t>75%</a:t>
            </a:r>
          </a:p>
        </p:txBody>
      </p:sp>
      <p:cxnSp>
        <p:nvCxnSpPr>
          <p:cNvPr id="17" name="Connecteur : en angle 16">
            <a:extLst>
              <a:ext uri="{FF2B5EF4-FFF2-40B4-BE49-F238E27FC236}">
                <a16:creationId xmlns:a16="http://schemas.microsoft.com/office/drawing/2014/main" id="{6D1F31AA-AFAF-53CB-C6B9-479D771A3627}"/>
              </a:ext>
            </a:extLst>
          </p:cNvPr>
          <p:cNvCxnSpPr>
            <a:cxnSpLocks/>
          </p:cNvCxnSpPr>
          <p:nvPr/>
        </p:nvCxnSpPr>
        <p:spPr>
          <a:xfrm rot="16200000" flipH="1">
            <a:off x="3257483" y="2778170"/>
            <a:ext cx="1426972" cy="823632"/>
          </a:xfrm>
          <a:prstGeom prst="bentConnector3">
            <a:avLst>
              <a:gd name="adj1" fmla="val 100730"/>
            </a:avLst>
          </a:prstGeom>
          <a:ln w="28575">
            <a:solidFill>
              <a:srgbClr val="13AFB7"/>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9E5D07D2-8C11-385C-6D8A-495AF42B5C03}"/>
              </a:ext>
            </a:extLst>
          </p:cNvPr>
          <p:cNvSpPr txBox="1"/>
          <p:nvPr/>
        </p:nvSpPr>
        <p:spPr>
          <a:xfrm>
            <a:off x="77678" y="2602507"/>
            <a:ext cx="2760754" cy="1204149"/>
          </a:xfrm>
          <a:prstGeom prst="wedgeRoundRectCallout">
            <a:avLst>
              <a:gd name="adj1" fmla="val 1522"/>
              <a:gd name="adj2" fmla="val -77051"/>
              <a:gd name="adj3" fmla="val 16667"/>
            </a:avLst>
          </a:prstGeom>
          <a:solidFill>
            <a:schemeClr val="bg1"/>
          </a:solidFill>
          <a:ln w="12700">
            <a:solidFill>
              <a:schemeClr val="bg1">
                <a:lumMod val="50000"/>
              </a:schemeClr>
            </a:solidFill>
            <a:prstDash val="dash"/>
          </a:ln>
        </p:spPr>
        <p:txBody>
          <a:bodyPr wrap="square" lIns="36000" tIns="36000" rIns="0" bIns="36000" rtlCol="0">
            <a:spAutoFit/>
          </a:bodyPr>
          <a:lstStyle/>
          <a:p>
            <a:r>
              <a:rPr lang="fr-FR" sz="1100" dirty="0">
                <a:solidFill>
                  <a:schemeClr val="accent6"/>
                </a:solidFill>
                <a:latin typeface="Myriad Pro" panose="020B0503030403020204"/>
              </a:rPr>
              <a:t>Ile-de-France : 50%</a:t>
            </a:r>
          </a:p>
          <a:p>
            <a:r>
              <a:rPr lang="fr-FR" sz="1100" dirty="0">
                <a:solidFill>
                  <a:schemeClr val="accent6"/>
                </a:solidFill>
                <a:latin typeface="Myriad Pro" panose="020B0503030403020204"/>
              </a:rPr>
              <a:t>Agent de l’état hors enseignement : 57%</a:t>
            </a:r>
          </a:p>
          <a:p>
            <a:r>
              <a:rPr lang="fr-FR" sz="1100" dirty="0">
                <a:solidFill>
                  <a:schemeClr val="accent6"/>
                </a:solidFill>
                <a:latin typeface="Myriad Pro" panose="020B0503030403020204"/>
              </a:rPr>
              <a:t>Catégorie </a:t>
            </a:r>
            <a:r>
              <a:rPr lang="fr-FR" sz="1100" dirty="0">
                <a:solidFill>
                  <a:srgbClr val="35AA6F"/>
                </a:solidFill>
                <a:latin typeface="Myriad Pro" panose="020B0503030403020204"/>
              </a:rPr>
              <a:t>A : 47</a:t>
            </a:r>
            <a:r>
              <a:rPr lang="fr-FR" sz="1100" dirty="0">
                <a:solidFill>
                  <a:schemeClr val="accent6"/>
                </a:solidFill>
                <a:latin typeface="Myriad Pro" panose="020B0503030403020204"/>
              </a:rPr>
              <a:t>%</a:t>
            </a:r>
          </a:p>
          <a:p>
            <a:r>
              <a:rPr lang="fr-FR" sz="1100" dirty="0">
                <a:solidFill>
                  <a:srgbClr val="CC3B3B"/>
                </a:solidFill>
                <a:latin typeface="Myriad Pro" panose="020B0503030403020204"/>
              </a:rPr>
              <a:t>Catégorie C: 32%</a:t>
            </a:r>
          </a:p>
          <a:p>
            <a:r>
              <a:rPr lang="fr-FR" sz="1100" dirty="0">
                <a:solidFill>
                  <a:srgbClr val="CC3B3B"/>
                </a:solidFill>
                <a:latin typeface="Myriad Pro" panose="020B0503030403020204"/>
              </a:rPr>
              <a:t>Enseignant : 25%</a:t>
            </a:r>
          </a:p>
          <a:p>
            <a:r>
              <a:rPr lang="fr-FR" sz="1100" dirty="0">
                <a:solidFill>
                  <a:srgbClr val="CC3B3B"/>
                </a:solidFill>
                <a:latin typeface="Myriad Pro" panose="020B0503030403020204"/>
              </a:rPr>
              <a:t>Agent hospitalier : 17%</a:t>
            </a:r>
          </a:p>
        </p:txBody>
      </p:sp>
      <p:sp>
        <p:nvSpPr>
          <p:cNvPr id="21" name="ZoneTexte 20">
            <a:extLst>
              <a:ext uri="{FF2B5EF4-FFF2-40B4-BE49-F238E27FC236}">
                <a16:creationId xmlns:a16="http://schemas.microsoft.com/office/drawing/2014/main" id="{2C266450-2BA4-60A6-F226-DE10EE483409}"/>
              </a:ext>
            </a:extLst>
          </p:cNvPr>
          <p:cNvSpPr txBox="1"/>
          <p:nvPr/>
        </p:nvSpPr>
        <p:spPr>
          <a:xfrm>
            <a:off x="10258425" y="608841"/>
            <a:ext cx="1840568" cy="307777"/>
          </a:xfrm>
          <a:prstGeom prst="rect">
            <a:avLst/>
          </a:prstGeom>
          <a:solidFill>
            <a:schemeClr val="accent1">
              <a:lumMod val="75000"/>
            </a:schemeClr>
          </a:solidFill>
        </p:spPr>
        <p:txBody>
          <a:bodyPr wrap="none" rtlCol="0">
            <a:spAutoFit/>
          </a:bodyPr>
          <a:lstStyle/>
          <a:p>
            <a:r>
              <a:rPr lang="fr-FR" sz="1400" b="1" dirty="0">
                <a:solidFill>
                  <a:schemeClr val="bg1"/>
                </a:solidFill>
                <a:latin typeface="Myriad Pro" panose="020B0503030403020204"/>
              </a:rPr>
              <a:t>Base : 1.003 agents </a:t>
            </a:r>
          </a:p>
        </p:txBody>
      </p:sp>
      <p:sp>
        <p:nvSpPr>
          <p:cNvPr id="22" name="ZoneTexte 21">
            <a:extLst>
              <a:ext uri="{FF2B5EF4-FFF2-40B4-BE49-F238E27FC236}">
                <a16:creationId xmlns:a16="http://schemas.microsoft.com/office/drawing/2014/main" id="{EFE5FF1E-7417-F16E-17B4-F7046B547B08}"/>
              </a:ext>
            </a:extLst>
          </p:cNvPr>
          <p:cNvSpPr txBox="1"/>
          <p:nvPr/>
        </p:nvSpPr>
        <p:spPr>
          <a:xfrm>
            <a:off x="8018372" y="5094047"/>
            <a:ext cx="4173628" cy="646331"/>
          </a:xfrm>
          <a:prstGeom prst="rect">
            <a:avLst/>
          </a:prstGeom>
          <a:noFill/>
        </p:spPr>
        <p:txBody>
          <a:bodyPr wrap="square">
            <a:spAutoFit/>
          </a:bodyPr>
          <a:lstStyle/>
          <a:p>
            <a:r>
              <a:rPr lang="fr-FR" cap="all" dirty="0">
                <a:solidFill>
                  <a:schemeClr val="bg2">
                    <a:lumMod val="25000"/>
                  </a:schemeClr>
                </a:solidFill>
                <a:latin typeface="Myriad Pro" panose="020B0503030403020204"/>
              </a:rPr>
              <a:t>Télétravaillent entre </a:t>
            </a:r>
            <a:r>
              <a:rPr lang="fr-FR" b="1" cap="all" dirty="0">
                <a:solidFill>
                  <a:srgbClr val="13AFB7"/>
                </a:solidFill>
                <a:latin typeface="Myriad Pro" panose="020B0503030403020204"/>
              </a:rPr>
              <a:t>1 à 2 jours </a:t>
            </a:r>
            <a:r>
              <a:rPr lang="fr-FR" cap="all" dirty="0">
                <a:solidFill>
                  <a:schemeClr val="bg2">
                    <a:lumMod val="25000"/>
                  </a:schemeClr>
                </a:solidFill>
                <a:latin typeface="Myriad Pro" panose="020B0503030403020204"/>
              </a:rPr>
              <a:t>par semaine</a:t>
            </a:r>
            <a:endParaRPr lang="fr-FR" dirty="0">
              <a:latin typeface="Myriad Pro" panose="020B0503030403020204"/>
            </a:endParaRPr>
          </a:p>
        </p:txBody>
      </p:sp>
      <p:sp>
        <p:nvSpPr>
          <p:cNvPr id="23" name="ZoneTexte 22">
            <a:extLst>
              <a:ext uri="{FF2B5EF4-FFF2-40B4-BE49-F238E27FC236}">
                <a16:creationId xmlns:a16="http://schemas.microsoft.com/office/drawing/2014/main" id="{E0E02451-DBBB-5E79-F40A-D89CED5C3A45}"/>
              </a:ext>
            </a:extLst>
          </p:cNvPr>
          <p:cNvSpPr txBox="1"/>
          <p:nvPr/>
        </p:nvSpPr>
        <p:spPr>
          <a:xfrm>
            <a:off x="6671480" y="4994433"/>
            <a:ext cx="1870767" cy="830997"/>
          </a:xfrm>
          <a:prstGeom prst="rect">
            <a:avLst/>
          </a:prstGeom>
          <a:noFill/>
        </p:spPr>
        <p:txBody>
          <a:bodyPr wrap="square">
            <a:spAutoFit/>
          </a:bodyPr>
          <a:lstStyle/>
          <a:p>
            <a:r>
              <a:rPr lang="fr-FR" sz="4800" b="1" cap="all" dirty="0">
                <a:solidFill>
                  <a:srgbClr val="13AFB7"/>
                </a:solidFill>
                <a:latin typeface="Myriad Pro" panose="020B0503030403020204"/>
              </a:rPr>
              <a:t>63%</a:t>
            </a:r>
          </a:p>
        </p:txBody>
      </p:sp>
      <p:cxnSp>
        <p:nvCxnSpPr>
          <p:cNvPr id="26" name="Connecteur droit avec flèche 25">
            <a:extLst>
              <a:ext uri="{FF2B5EF4-FFF2-40B4-BE49-F238E27FC236}">
                <a16:creationId xmlns:a16="http://schemas.microsoft.com/office/drawing/2014/main" id="{C56D36FD-C826-8995-3982-746DC61A0C75}"/>
              </a:ext>
            </a:extLst>
          </p:cNvPr>
          <p:cNvCxnSpPr/>
          <p:nvPr/>
        </p:nvCxnSpPr>
        <p:spPr>
          <a:xfrm>
            <a:off x="7327136" y="4475691"/>
            <a:ext cx="0" cy="54292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73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3054BA3-E884-83F2-EB1B-0212BCDF314B}"/>
              </a:ext>
            </a:extLst>
          </p:cNvPr>
          <p:cNvSpPr txBox="1"/>
          <p:nvPr/>
        </p:nvSpPr>
        <p:spPr>
          <a:xfrm>
            <a:off x="548237" y="3857222"/>
            <a:ext cx="3747538" cy="954107"/>
          </a:xfrm>
          <a:prstGeom prst="rect">
            <a:avLst/>
          </a:prstGeom>
          <a:noFill/>
        </p:spPr>
        <p:txBody>
          <a:bodyPr wrap="square" rtlCol="0">
            <a:spAutoFit/>
          </a:bodyPr>
          <a:lstStyle/>
          <a:p>
            <a:r>
              <a:rPr lang="fr-FR" sz="2800" cap="all" dirty="0">
                <a:solidFill>
                  <a:schemeClr val="bg2">
                    <a:lumMod val="25000"/>
                  </a:schemeClr>
                </a:solidFill>
                <a:latin typeface="Myriad Pro" panose="020B0503030403020204"/>
              </a:rPr>
              <a:t>Satisfaction d’être en télétravail</a:t>
            </a:r>
          </a:p>
        </p:txBody>
      </p:sp>
      <p:sp>
        <p:nvSpPr>
          <p:cNvPr id="7" name="ZoneTexte 6">
            <a:extLst>
              <a:ext uri="{FF2B5EF4-FFF2-40B4-BE49-F238E27FC236}">
                <a16:creationId xmlns:a16="http://schemas.microsoft.com/office/drawing/2014/main" id="{273F7135-91B4-F10D-9C77-465E29804CB0}"/>
              </a:ext>
            </a:extLst>
          </p:cNvPr>
          <p:cNvSpPr txBox="1"/>
          <p:nvPr/>
        </p:nvSpPr>
        <p:spPr>
          <a:xfrm>
            <a:off x="7711807" y="3774751"/>
            <a:ext cx="4472851" cy="1938992"/>
          </a:xfrm>
          <a:prstGeom prst="rect">
            <a:avLst/>
          </a:prstGeom>
          <a:noFill/>
        </p:spPr>
        <p:txBody>
          <a:bodyPr wrap="square">
            <a:spAutoFit/>
          </a:bodyPr>
          <a:lstStyle/>
          <a:p>
            <a:r>
              <a:rPr lang="fr-FR" sz="2400" cap="all" dirty="0">
                <a:solidFill>
                  <a:schemeClr val="bg2">
                    <a:lumMod val="25000"/>
                  </a:schemeClr>
                </a:solidFill>
                <a:latin typeface="Myriad Pro" panose="020B0503030403020204"/>
              </a:rPr>
              <a:t>considèrent que La </a:t>
            </a:r>
            <a:r>
              <a:rPr lang="fr-FR" sz="2400" b="1" cap="all" dirty="0">
                <a:solidFill>
                  <a:srgbClr val="13AFB7"/>
                </a:solidFill>
                <a:latin typeface="Myriad Pro" panose="020B0503030403020204"/>
              </a:rPr>
              <a:t>réduction des temps de transport </a:t>
            </a:r>
            <a:r>
              <a:rPr lang="fr-FR" sz="2400" cap="all" dirty="0">
                <a:solidFill>
                  <a:schemeClr val="bg2">
                    <a:lumMod val="25000"/>
                  </a:schemeClr>
                </a:solidFill>
                <a:latin typeface="Myriad Pro" panose="020B0503030403020204"/>
              </a:rPr>
              <a:t>est le principal avantage qu’offre le télétravail</a:t>
            </a:r>
            <a:endParaRPr lang="fr-FR" sz="2400" dirty="0">
              <a:latin typeface="Myriad Pro" panose="020B0503030403020204"/>
            </a:endParaRPr>
          </a:p>
        </p:txBody>
      </p:sp>
      <p:sp>
        <p:nvSpPr>
          <p:cNvPr id="15" name="ZoneTexte 14">
            <a:extLst>
              <a:ext uri="{FF2B5EF4-FFF2-40B4-BE49-F238E27FC236}">
                <a16:creationId xmlns:a16="http://schemas.microsoft.com/office/drawing/2014/main" id="{49F36F68-1D20-A7C4-958B-3D602BB01A7D}"/>
              </a:ext>
            </a:extLst>
          </p:cNvPr>
          <p:cNvSpPr txBox="1"/>
          <p:nvPr/>
        </p:nvSpPr>
        <p:spPr>
          <a:xfrm>
            <a:off x="5697001" y="3649467"/>
            <a:ext cx="2538663" cy="1200329"/>
          </a:xfrm>
          <a:prstGeom prst="rect">
            <a:avLst/>
          </a:prstGeom>
          <a:noFill/>
        </p:spPr>
        <p:txBody>
          <a:bodyPr wrap="square">
            <a:spAutoFit/>
          </a:bodyPr>
          <a:lstStyle/>
          <a:p>
            <a:r>
              <a:rPr lang="fr-FR" sz="7200" b="1" cap="all" dirty="0">
                <a:solidFill>
                  <a:srgbClr val="13AFB7"/>
                </a:solidFill>
                <a:latin typeface="Myriad Pro" panose="020B0503030403020204"/>
              </a:rPr>
              <a:t>73%</a:t>
            </a:r>
          </a:p>
        </p:txBody>
      </p:sp>
      <p:sp>
        <p:nvSpPr>
          <p:cNvPr id="42" name="Ellipse 41">
            <a:extLst>
              <a:ext uri="{FF2B5EF4-FFF2-40B4-BE49-F238E27FC236}">
                <a16:creationId xmlns:a16="http://schemas.microsoft.com/office/drawing/2014/main" id="{4A24E03C-E225-1230-8189-E4B4579CCD74}"/>
              </a:ext>
            </a:extLst>
          </p:cNvPr>
          <p:cNvSpPr/>
          <p:nvPr/>
        </p:nvSpPr>
        <p:spPr>
          <a:xfrm>
            <a:off x="1169362" y="1426055"/>
            <a:ext cx="2160000" cy="2160000"/>
          </a:xfrm>
          <a:prstGeom prst="ellipse">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13AFB7"/>
              </a:solidFill>
              <a:latin typeface="Myriad Pro" panose="020B0503030403020204"/>
            </a:endParaRPr>
          </a:p>
        </p:txBody>
      </p:sp>
      <p:sp>
        <p:nvSpPr>
          <p:cNvPr id="43" name="Ellipse 42">
            <a:extLst>
              <a:ext uri="{FF2B5EF4-FFF2-40B4-BE49-F238E27FC236}">
                <a16:creationId xmlns:a16="http://schemas.microsoft.com/office/drawing/2014/main" id="{E80A94E4-852C-EE3F-7DC6-67F3582FA067}"/>
              </a:ext>
            </a:extLst>
          </p:cNvPr>
          <p:cNvSpPr/>
          <p:nvPr/>
        </p:nvSpPr>
        <p:spPr>
          <a:xfrm>
            <a:off x="1240799" y="1507117"/>
            <a:ext cx="2016000" cy="1980000"/>
          </a:xfrm>
          <a:prstGeom prst="ellipse">
            <a:avLst/>
          </a:prstGeom>
          <a:solidFill>
            <a:srgbClr val="13AF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a:endParaRPr>
          </a:p>
        </p:txBody>
      </p:sp>
      <p:sp>
        <p:nvSpPr>
          <p:cNvPr id="44" name="ZoneTexte 43">
            <a:extLst>
              <a:ext uri="{FF2B5EF4-FFF2-40B4-BE49-F238E27FC236}">
                <a16:creationId xmlns:a16="http://schemas.microsoft.com/office/drawing/2014/main" id="{D3094BED-0F64-2CA9-8CB1-8666980B35E5}"/>
              </a:ext>
            </a:extLst>
          </p:cNvPr>
          <p:cNvSpPr txBox="1"/>
          <p:nvPr/>
        </p:nvSpPr>
        <p:spPr>
          <a:xfrm>
            <a:off x="1318138" y="1710244"/>
            <a:ext cx="1869986" cy="1323439"/>
          </a:xfrm>
          <a:prstGeom prst="rect">
            <a:avLst/>
          </a:prstGeom>
          <a:noFill/>
        </p:spPr>
        <p:txBody>
          <a:bodyPr wrap="square" rtlCol="0">
            <a:spAutoFit/>
          </a:bodyPr>
          <a:lstStyle/>
          <a:p>
            <a:pPr algn="ctr" defTabSz="457200">
              <a:defRPr/>
            </a:pPr>
            <a:r>
              <a:rPr lang="fr-FR" sz="8000" b="1" dirty="0">
                <a:solidFill>
                  <a:schemeClr val="bg1"/>
                </a:solidFill>
                <a:latin typeface="Myriad Pro" panose="020B0503030403020204"/>
              </a:rPr>
              <a:t>8,1</a:t>
            </a:r>
            <a:endParaRPr lang="fr-FR" sz="4400" dirty="0">
              <a:solidFill>
                <a:srgbClr val="A6EDED"/>
              </a:solidFill>
              <a:latin typeface="Myriad Pro" panose="020B0503030403020204"/>
            </a:endParaRPr>
          </a:p>
        </p:txBody>
      </p:sp>
      <p:pic>
        <p:nvPicPr>
          <p:cNvPr id="41" name="Graphique 40">
            <a:extLst>
              <a:ext uri="{FF2B5EF4-FFF2-40B4-BE49-F238E27FC236}">
                <a16:creationId xmlns:a16="http://schemas.microsoft.com/office/drawing/2014/main" id="{212664D4-C921-FA46-8B99-3AE8D71FE88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452" r="44550" b="36144"/>
          <a:stretch/>
        </p:blipFill>
        <p:spPr>
          <a:xfrm>
            <a:off x="548237" y="2461942"/>
            <a:ext cx="1876425" cy="1570323"/>
          </a:xfrm>
          <a:prstGeom prst="rect">
            <a:avLst/>
          </a:prstGeom>
        </p:spPr>
      </p:pic>
      <p:sp>
        <p:nvSpPr>
          <p:cNvPr id="48" name="ZoneTexte 47">
            <a:extLst>
              <a:ext uri="{FF2B5EF4-FFF2-40B4-BE49-F238E27FC236}">
                <a16:creationId xmlns:a16="http://schemas.microsoft.com/office/drawing/2014/main" id="{E07DE012-A7D0-775E-28A4-C92454468F8C}"/>
              </a:ext>
            </a:extLst>
          </p:cNvPr>
          <p:cNvSpPr txBox="1"/>
          <p:nvPr/>
        </p:nvSpPr>
        <p:spPr>
          <a:xfrm>
            <a:off x="1386813" y="2852248"/>
            <a:ext cx="1869986" cy="523220"/>
          </a:xfrm>
          <a:prstGeom prst="rect">
            <a:avLst/>
          </a:prstGeom>
          <a:noFill/>
        </p:spPr>
        <p:txBody>
          <a:bodyPr wrap="square" rtlCol="0">
            <a:spAutoFit/>
          </a:bodyPr>
          <a:lstStyle/>
          <a:p>
            <a:pPr algn="ctr" defTabSz="457200">
              <a:defRPr/>
            </a:pPr>
            <a:r>
              <a:rPr lang="fr-FR" sz="2800" b="1" dirty="0">
                <a:solidFill>
                  <a:srgbClr val="A6EDED"/>
                </a:solidFill>
                <a:latin typeface="Myriad Pro" panose="020B0503030403020204"/>
              </a:rPr>
              <a:t>/10</a:t>
            </a:r>
            <a:endParaRPr lang="fr-FR" sz="2400" dirty="0">
              <a:solidFill>
                <a:srgbClr val="A6EDED"/>
              </a:solidFill>
              <a:latin typeface="Myriad Pro" panose="020B0503030403020204"/>
            </a:endParaRPr>
          </a:p>
        </p:txBody>
      </p:sp>
      <p:cxnSp>
        <p:nvCxnSpPr>
          <p:cNvPr id="2" name="Connecteur : en angle 1">
            <a:extLst>
              <a:ext uri="{FF2B5EF4-FFF2-40B4-BE49-F238E27FC236}">
                <a16:creationId xmlns:a16="http://schemas.microsoft.com/office/drawing/2014/main" id="{8E216508-99AF-2FD4-DADE-080F0EE71B74}"/>
              </a:ext>
            </a:extLst>
          </p:cNvPr>
          <p:cNvCxnSpPr>
            <a:cxnSpLocks/>
            <a:stCxn id="42" idx="6"/>
            <a:endCxn id="15" idx="1"/>
          </p:cNvCxnSpPr>
          <p:nvPr/>
        </p:nvCxnSpPr>
        <p:spPr>
          <a:xfrm>
            <a:off x="3329362" y="2506055"/>
            <a:ext cx="2367639" cy="1743577"/>
          </a:xfrm>
          <a:prstGeom prst="bentConnector3">
            <a:avLst>
              <a:gd name="adj1" fmla="val 50000"/>
            </a:avLst>
          </a:prstGeom>
          <a:ln w="28575">
            <a:solidFill>
              <a:srgbClr val="13AFB7"/>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69F4FD7B-7228-08D9-B227-F56B895C6A12}"/>
              </a:ext>
            </a:extLst>
          </p:cNvPr>
          <p:cNvSpPr txBox="1"/>
          <p:nvPr/>
        </p:nvSpPr>
        <p:spPr>
          <a:xfrm>
            <a:off x="3855790" y="6545351"/>
            <a:ext cx="1205572" cy="276999"/>
          </a:xfrm>
          <a:prstGeom prst="rect">
            <a:avLst/>
          </a:prstGeom>
          <a:noFill/>
        </p:spPr>
        <p:txBody>
          <a:bodyPr wrap="square">
            <a:spAutoFit/>
          </a:bodyPr>
          <a:lstStyle/>
          <a:p>
            <a:r>
              <a:rPr lang="fr-FR" sz="1200" b="1" dirty="0">
                <a:solidFill>
                  <a:srgbClr val="13AFB7"/>
                </a:solidFill>
                <a:latin typeface="Calibri" panose="020F0502020204030204"/>
                <a:ea typeface="Arial Unicode MS" panose="020B0604020202020204" pitchFamily="34" charset="-128"/>
              </a:rPr>
              <a:t>avec le soutien</a:t>
            </a:r>
            <a:endParaRPr lang="fr-FR" sz="1200" dirty="0"/>
          </a:p>
        </p:txBody>
      </p:sp>
      <p:pic>
        <p:nvPicPr>
          <p:cNvPr id="5" name="Image 4" descr="Une image contenant texte&#10;&#10;Description générée automatiquement">
            <a:extLst>
              <a:ext uri="{FF2B5EF4-FFF2-40B4-BE49-F238E27FC236}">
                <a16:creationId xmlns:a16="http://schemas.microsoft.com/office/drawing/2014/main" id="{FCE600D1-E16D-A009-DBC9-BFC547186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364" y="6323970"/>
            <a:ext cx="1558643" cy="468000"/>
          </a:xfrm>
          <a:prstGeom prst="rect">
            <a:avLst/>
          </a:prstGeom>
        </p:spPr>
      </p:pic>
      <p:sp>
        <p:nvSpPr>
          <p:cNvPr id="6" name="ZoneTexte 5">
            <a:extLst>
              <a:ext uri="{FF2B5EF4-FFF2-40B4-BE49-F238E27FC236}">
                <a16:creationId xmlns:a16="http://schemas.microsoft.com/office/drawing/2014/main" id="{D285B2C6-6FFA-0052-E818-3C9FF2C81BA7}"/>
              </a:ext>
            </a:extLst>
          </p:cNvPr>
          <p:cNvSpPr txBox="1"/>
          <p:nvPr/>
        </p:nvSpPr>
        <p:spPr>
          <a:xfrm>
            <a:off x="1887716" y="6467091"/>
            <a:ext cx="692638" cy="369332"/>
          </a:xfrm>
          <a:prstGeom prst="rect">
            <a:avLst/>
          </a:prstGeom>
          <a:noFill/>
        </p:spPr>
        <p:txBody>
          <a:bodyPr wrap="square" rtlCol="0">
            <a:spAutoFit/>
          </a:bodyPr>
          <a:lstStyle/>
          <a:p>
            <a:r>
              <a:rPr lang="fr-FR" dirty="0">
                <a:solidFill>
                  <a:srgbClr val="13AFB7"/>
                </a:solidFill>
              </a:rPr>
              <a:t>&amp;</a:t>
            </a:r>
          </a:p>
        </p:txBody>
      </p:sp>
      <p:pic>
        <p:nvPicPr>
          <p:cNvPr id="8" name="Image 7">
            <a:extLst>
              <a:ext uri="{FF2B5EF4-FFF2-40B4-BE49-F238E27FC236}">
                <a16:creationId xmlns:a16="http://schemas.microsoft.com/office/drawing/2014/main" id="{F9594EE8-8DAA-9D5E-8EFF-4BC211DFBBC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953" y="6505578"/>
            <a:ext cx="1678904" cy="288000"/>
          </a:xfrm>
          <a:prstGeom prst="rect">
            <a:avLst/>
          </a:prstGeom>
          <a:noFill/>
          <a:ln>
            <a:noFill/>
          </a:ln>
        </p:spPr>
      </p:pic>
      <p:pic>
        <p:nvPicPr>
          <p:cNvPr id="10" name="Graphique 9">
            <a:extLst>
              <a:ext uri="{FF2B5EF4-FFF2-40B4-BE49-F238E27FC236}">
                <a16:creationId xmlns:a16="http://schemas.microsoft.com/office/drawing/2014/main" id="{BCBEBFAD-02B0-0DCE-1552-14605979A2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8374" y="6002681"/>
            <a:ext cx="684000" cy="898747"/>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57932F2A-E0F9-1B8D-2497-23C77B3159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8958" y="6140692"/>
            <a:ext cx="1116000" cy="647759"/>
          </a:xfrm>
          <a:prstGeom prst="rect">
            <a:avLst/>
          </a:prstGeom>
        </p:spPr>
      </p:pic>
      <p:pic>
        <p:nvPicPr>
          <p:cNvPr id="16" name="Picture 4" descr="Fondation Jean-Jaurès — Wikipédia">
            <a:extLst>
              <a:ext uri="{FF2B5EF4-FFF2-40B4-BE49-F238E27FC236}">
                <a16:creationId xmlns:a16="http://schemas.microsoft.com/office/drawing/2014/main" id="{4F55CD54-5318-16AD-5C95-52F1DF2BA2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4958" y="6133948"/>
            <a:ext cx="1008000" cy="676213"/>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A3E61764-5BE5-EB63-4DE5-7FDA25702A98}"/>
              </a:ext>
            </a:extLst>
          </p:cNvPr>
          <p:cNvSpPr txBox="1"/>
          <p:nvPr/>
        </p:nvSpPr>
        <p:spPr>
          <a:xfrm>
            <a:off x="3100564" y="1030937"/>
            <a:ext cx="1058358" cy="455008"/>
          </a:xfrm>
          <a:prstGeom prst="wedgeRoundRectCallout">
            <a:avLst>
              <a:gd name="adj1" fmla="val -51827"/>
              <a:gd name="adj2" fmla="val 81552"/>
              <a:gd name="adj3" fmla="val 16667"/>
            </a:avLst>
          </a:prstGeom>
          <a:solidFill>
            <a:schemeClr val="bg1"/>
          </a:solidFill>
          <a:ln w="12700">
            <a:solidFill>
              <a:schemeClr val="bg1">
                <a:lumMod val="50000"/>
              </a:schemeClr>
            </a:solidFill>
            <a:prstDash val="dash"/>
          </a:ln>
        </p:spPr>
        <p:txBody>
          <a:bodyPr wrap="square" lIns="36000" tIns="36000" rIns="0" bIns="36000" rtlCol="0">
            <a:spAutoFit/>
          </a:bodyPr>
          <a:lstStyle/>
          <a:p>
            <a:r>
              <a:rPr lang="fr-FR" sz="1100" dirty="0">
                <a:solidFill>
                  <a:schemeClr val="accent6"/>
                </a:solidFill>
                <a:latin typeface="Myriad Pro" panose="020B0503030403020204"/>
              </a:rPr>
              <a:t>Femme : 8,6</a:t>
            </a:r>
          </a:p>
          <a:p>
            <a:r>
              <a:rPr lang="fr-FR" sz="1100" dirty="0">
                <a:solidFill>
                  <a:srgbClr val="CC3B3B"/>
                </a:solidFill>
                <a:latin typeface="Myriad Pro" panose="020B0503030403020204"/>
              </a:rPr>
              <a:t>Homme : 7,3</a:t>
            </a:r>
          </a:p>
        </p:txBody>
      </p:sp>
      <p:sp>
        <p:nvSpPr>
          <p:cNvPr id="24" name="ZoneTexte 23">
            <a:extLst>
              <a:ext uri="{FF2B5EF4-FFF2-40B4-BE49-F238E27FC236}">
                <a16:creationId xmlns:a16="http://schemas.microsoft.com/office/drawing/2014/main" id="{0330FC55-0671-F352-8641-70B590C92184}"/>
              </a:ext>
            </a:extLst>
          </p:cNvPr>
          <p:cNvSpPr txBox="1"/>
          <p:nvPr/>
        </p:nvSpPr>
        <p:spPr>
          <a:xfrm>
            <a:off x="26162" y="24352"/>
            <a:ext cx="12156314" cy="461665"/>
          </a:xfrm>
          <a:prstGeom prst="rect">
            <a:avLst/>
          </a:prstGeom>
          <a:solidFill>
            <a:schemeClr val="bg1">
              <a:lumMod val="95000"/>
            </a:schemeClr>
          </a:solidFill>
        </p:spPr>
        <p:txBody>
          <a:bodyPr wrap="square">
            <a:spAutoFit/>
          </a:bodyPr>
          <a:lstStyle/>
          <a:p>
            <a:pPr algn="ctr" defTabSz="914323" fontAlgn="t">
              <a:defRPr/>
            </a:pPr>
            <a:r>
              <a:rPr lang="fr-FR" sz="2400" b="1" cap="all" spc="700" dirty="0">
                <a:solidFill>
                  <a:srgbClr val="13AFB7"/>
                </a:solidFill>
                <a:latin typeface="Myriad Pro" panose="020B0503030403020204"/>
                <a:ea typeface="Arial Unicode MS" panose="020B0604020202020204" pitchFamily="34" charset="-128"/>
              </a:rPr>
              <a:t>Les agents du service public et le télétravail</a:t>
            </a:r>
            <a:endParaRPr lang="fr-FR" sz="2400" b="1" cap="small" spc="700" dirty="0">
              <a:solidFill>
                <a:srgbClr val="13AFB7"/>
              </a:solidFill>
              <a:latin typeface="Myriad Pro" panose="020B0503030403020204"/>
              <a:ea typeface="Arial Unicode MS" panose="020B0604020202020204" pitchFamily="34" charset="-128"/>
            </a:endParaRPr>
          </a:p>
        </p:txBody>
      </p:sp>
      <p:sp>
        <p:nvSpPr>
          <p:cNvPr id="13" name="Rectangle 12">
            <a:extLst>
              <a:ext uri="{FF2B5EF4-FFF2-40B4-BE49-F238E27FC236}">
                <a16:creationId xmlns:a16="http://schemas.microsoft.com/office/drawing/2014/main" id="{4E89721C-CE6C-6108-6C0E-FB37F2245E17}"/>
              </a:ext>
            </a:extLst>
          </p:cNvPr>
          <p:cNvSpPr/>
          <p:nvPr/>
        </p:nvSpPr>
        <p:spPr>
          <a:xfrm>
            <a:off x="0" y="-1"/>
            <a:ext cx="12192000" cy="6048000"/>
          </a:xfrm>
          <a:prstGeom prst="rect">
            <a:avLst/>
          </a:prstGeom>
          <a:noFill/>
          <a:ln w="57150">
            <a:solidFill>
              <a:srgbClr val="13A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1" dirty="0"/>
          </a:p>
        </p:txBody>
      </p:sp>
      <p:sp>
        <p:nvSpPr>
          <p:cNvPr id="3" name="ZoneTexte 2">
            <a:extLst>
              <a:ext uri="{FF2B5EF4-FFF2-40B4-BE49-F238E27FC236}">
                <a16:creationId xmlns:a16="http://schemas.microsoft.com/office/drawing/2014/main" id="{FEE5F312-CD69-D179-D542-643E8F61930E}"/>
              </a:ext>
            </a:extLst>
          </p:cNvPr>
          <p:cNvSpPr txBox="1"/>
          <p:nvPr/>
        </p:nvSpPr>
        <p:spPr>
          <a:xfrm>
            <a:off x="10391775" y="608841"/>
            <a:ext cx="1689886" cy="307777"/>
          </a:xfrm>
          <a:prstGeom prst="rect">
            <a:avLst/>
          </a:prstGeom>
          <a:solidFill>
            <a:schemeClr val="accent1">
              <a:lumMod val="75000"/>
            </a:schemeClr>
          </a:solidFill>
        </p:spPr>
        <p:txBody>
          <a:bodyPr wrap="none" rtlCol="0">
            <a:spAutoFit/>
          </a:bodyPr>
          <a:lstStyle/>
          <a:p>
            <a:r>
              <a:rPr lang="fr-FR" sz="1400" b="1" dirty="0">
                <a:solidFill>
                  <a:schemeClr val="bg1"/>
                </a:solidFill>
                <a:latin typeface="Myriad Pro" panose="020B0503030403020204"/>
              </a:rPr>
              <a:t>Base : 313 agents </a:t>
            </a:r>
          </a:p>
        </p:txBody>
      </p:sp>
    </p:spTree>
    <p:extLst>
      <p:ext uri="{BB962C8B-B14F-4D97-AF65-F5344CB8AC3E}">
        <p14:creationId xmlns:p14="http://schemas.microsoft.com/office/powerpoint/2010/main" val="128253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3D4EEC-5034-4346-BAB8-1B34E7AEA048}"/>
              </a:ext>
            </a:extLst>
          </p:cNvPr>
          <p:cNvSpPr txBox="1"/>
          <p:nvPr/>
        </p:nvSpPr>
        <p:spPr>
          <a:xfrm>
            <a:off x="247365" y="1083363"/>
            <a:ext cx="2088210" cy="1200329"/>
          </a:xfrm>
          <a:prstGeom prst="rect">
            <a:avLst/>
          </a:prstGeom>
          <a:noFill/>
        </p:spPr>
        <p:txBody>
          <a:bodyPr wrap="square" rtlCol="0">
            <a:spAutoFit/>
          </a:bodyPr>
          <a:lstStyle/>
          <a:p>
            <a:r>
              <a:rPr lang="fr-FR" sz="7200" b="1" dirty="0">
                <a:solidFill>
                  <a:srgbClr val="13AFB7"/>
                </a:solidFill>
                <a:latin typeface="Myriad Pro" panose="020B0503030403020204"/>
              </a:rPr>
              <a:t>44%</a:t>
            </a:r>
            <a:endParaRPr lang="fr-FR" sz="7200" cap="all" dirty="0">
              <a:solidFill>
                <a:schemeClr val="bg2">
                  <a:lumMod val="25000"/>
                </a:schemeClr>
              </a:solidFill>
              <a:latin typeface="Myriad Pro" panose="020B0503030403020204"/>
            </a:endParaRPr>
          </a:p>
        </p:txBody>
      </p:sp>
      <p:sp>
        <p:nvSpPr>
          <p:cNvPr id="3" name="Rectangle 2">
            <a:extLst>
              <a:ext uri="{FF2B5EF4-FFF2-40B4-BE49-F238E27FC236}">
                <a16:creationId xmlns:a16="http://schemas.microsoft.com/office/drawing/2014/main" id="{2A93A744-158A-924D-7AFB-1B660C85AAFD}"/>
              </a:ext>
            </a:extLst>
          </p:cNvPr>
          <p:cNvSpPr/>
          <p:nvPr/>
        </p:nvSpPr>
        <p:spPr>
          <a:xfrm>
            <a:off x="5879386" y="4005333"/>
            <a:ext cx="6303090" cy="1384995"/>
          </a:xfrm>
          <a:prstGeom prst="rect">
            <a:avLst/>
          </a:prstGeom>
        </p:spPr>
        <p:txBody>
          <a:bodyPr wrap="square">
            <a:spAutoFit/>
          </a:bodyPr>
          <a:lstStyle/>
          <a:p>
            <a:pPr defTabSz="914323">
              <a:defRPr/>
            </a:pPr>
            <a:r>
              <a:rPr lang="fr-FR" sz="2800" cap="all" dirty="0">
                <a:solidFill>
                  <a:schemeClr val="bg2">
                    <a:lumMod val="25000"/>
                  </a:schemeClr>
                </a:solidFill>
                <a:latin typeface="Myriad Pro" panose="020B0503030403020204"/>
              </a:rPr>
              <a:t>Sont satisfaits de </a:t>
            </a:r>
            <a:r>
              <a:rPr lang="fr-FR" sz="2800" b="1" cap="all" dirty="0">
                <a:solidFill>
                  <a:srgbClr val="13AFB7"/>
                </a:solidFill>
                <a:latin typeface="Myriad Pro" panose="020B0503030403020204"/>
              </a:rPr>
              <a:t>l’équilibre vie privée et vie professionnelle </a:t>
            </a:r>
            <a:r>
              <a:rPr lang="fr-FR" sz="2800" cap="all" dirty="0">
                <a:solidFill>
                  <a:schemeClr val="bg2">
                    <a:lumMod val="25000"/>
                  </a:schemeClr>
                </a:solidFill>
                <a:latin typeface="Myriad Pro" panose="020B0503030403020204"/>
              </a:rPr>
              <a:t>qu’apporte le télétravail</a:t>
            </a:r>
          </a:p>
        </p:txBody>
      </p:sp>
      <p:sp>
        <p:nvSpPr>
          <p:cNvPr id="9" name="ZoneTexte 8">
            <a:extLst>
              <a:ext uri="{FF2B5EF4-FFF2-40B4-BE49-F238E27FC236}">
                <a16:creationId xmlns:a16="http://schemas.microsoft.com/office/drawing/2014/main" id="{23054BA3-E884-83F2-EB1B-0212BCDF314B}"/>
              </a:ext>
            </a:extLst>
          </p:cNvPr>
          <p:cNvSpPr txBox="1"/>
          <p:nvPr/>
        </p:nvSpPr>
        <p:spPr>
          <a:xfrm>
            <a:off x="2379969" y="1225891"/>
            <a:ext cx="7469110" cy="1384995"/>
          </a:xfrm>
          <a:prstGeom prst="rect">
            <a:avLst/>
          </a:prstGeom>
        </p:spPr>
        <p:txBody>
          <a:bodyPr wrap="square">
            <a:spAutoFit/>
          </a:bodyPr>
          <a:lstStyle>
            <a:defPPr>
              <a:defRPr lang="en-US"/>
            </a:defPPr>
            <a:lvl1pPr defTabSz="914323">
              <a:defRPr sz="2800" cap="all">
                <a:solidFill>
                  <a:schemeClr val="bg2">
                    <a:lumMod val="25000"/>
                  </a:schemeClr>
                </a:solidFill>
                <a:latin typeface="Calibri" panose="020F0502020204030204"/>
              </a:defRPr>
            </a:lvl1pPr>
          </a:lstStyle>
          <a:p>
            <a:r>
              <a:rPr lang="fr-FR" dirty="0">
                <a:latin typeface="Myriad Pro" panose="020B0503030403020204"/>
              </a:rPr>
              <a:t>ONT déjà télétravaillé au lieu de poser un arrêt maladie ou un congé pour garder un enfant malade </a:t>
            </a:r>
          </a:p>
        </p:txBody>
      </p:sp>
      <p:sp>
        <p:nvSpPr>
          <p:cNvPr id="10" name="ZoneTexte 9">
            <a:extLst>
              <a:ext uri="{FF2B5EF4-FFF2-40B4-BE49-F238E27FC236}">
                <a16:creationId xmlns:a16="http://schemas.microsoft.com/office/drawing/2014/main" id="{9B6E86D0-5AFB-C22E-4310-5D67E4F2A69A}"/>
              </a:ext>
            </a:extLst>
          </p:cNvPr>
          <p:cNvSpPr txBox="1"/>
          <p:nvPr/>
        </p:nvSpPr>
        <p:spPr>
          <a:xfrm>
            <a:off x="3951907" y="4304556"/>
            <a:ext cx="2044542" cy="1200329"/>
          </a:xfrm>
          <a:prstGeom prst="rect">
            <a:avLst/>
          </a:prstGeom>
          <a:noFill/>
        </p:spPr>
        <p:txBody>
          <a:bodyPr wrap="square" rtlCol="0">
            <a:spAutoFit/>
          </a:bodyPr>
          <a:lstStyle/>
          <a:p>
            <a:r>
              <a:rPr lang="fr-FR" sz="7200" b="1" dirty="0">
                <a:solidFill>
                  <a:srgbClr val="13AFB7"/>
                </a:solidFill>
                <a:latin typeface="Myriad Pro" panose="020B0503030403020204"/>
              </a:rPr>
              <a:t>88%</a:t>
            </a:r>
            <a:endParaRPr lang="fr-FR" sz="7200" cap="all" dirty="0">
              <a:solidFill>
                <a:schemeClr val="bg2">
                  <a:lumMod val="25000"/>
                </a:schemeClr>
              </a:solidFill>
              <a:latin typeface="Myriad Pro" panose="020B0503030403020204"/>
            </a:endParaRPr>
          </a:p>
        </p:txBody>
      </p:sp>
      <p:pic>
        <p:nvPicPr>
          <p:cNvPr id="5" name="Graphique 4">
            <a:extLst>
              <a:ext uri="{FF2B5EF4-FFF2-40B4-BE49-F238E27FC236}">
                <a16:creationId xmlns:a16="http://schemas.microsoft.com/office/drawing/2014/main" id="{69C428EC-558E-3ECB-634C-0899D260FE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181" y="3405559"/>
            <a:ext cx="2340000" cy="2340000"/>
          </a:xfrm>
          <a:prstGeom prst="rect">
            <a:avLst/>
          </a:prstGeom>
        </p:spPr>
      </p:pic>
      <p:sp>
        <p:nvSpPr>
          <p:cNvPr id="6" name="ZoneTexte 5">
            <a:extLst>
              <a:ext uri="{FF2B5EF4-FFF2-40B4-BE49-F238E27FC236}">
                <a16:creationId xmlns:a16="http://schemas.microsoft.com/office/drawing/2014/main" id="{07C1EEAD-F037-0793-62F1-61FD7FFFC585}"/>
              </a:ext>
            </a:extLst>
          </p:cNvPr>
          <p:cNvSpPr txBox="1"/>
          <p:nvPr/>
        </p:nvSpPr>
        <p:spPr>
          <a:xfrm>
            <a:off x="3855790" y="6545351"/>
            <a:ext cx="1205572" cy="276999"/>
          </a:xfrm>
          <a:prstGeom prst="rect">
            <a:avLst/>
          </a:prstGeom>
          <a:noFill/>
        </p:spPr>
        <p:txBody>
          <a:bodyPr wrap="square">
            <a:spAutoFit/>
          </a:bodyPr>
          <a:lstStyle/>
          <a:p>
            <a:r>
              <a:rPr lang="fr-FR" sz="1200" b="1" dirty="0">
                <a:solidFill>
                  <a:srgbClr val="13AFB7"/>
                </a:solidFill>
                <a:latin typeface="Calibri" panose="020F0502020204030204"/>
                <a:ea typeface="Arial Unicode MS" panose="020B0604020202020204" pitchFamily="34" charset="-128"/>
              </a:rPr>
              <a:t>avec le soutien</a:t>
            </a:r>
            <a:endParaRPr lang="fr-FR" sz="1200" dirty="0"/>
          </a:p>
        </p:txBody>
      </p:sp>
      <p:pic>
        <p:nvPicPr>
          <p:cNvPr id="7" name="Image 6" descr="Une image contenant texte&#10;&#10;Description générée automatiquement">
            <a:extLst>
              <a:ext uri="{FF2B5EF4-FFF2-40B4-BE49-F238E27FC236}">
                <a16:creationId xmlns:a16="http://schemas.microsoft.com/office/drawing/2014/main" id="{F1D5DE99-8386-2D5B-B211-5D2C6D553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364" y="6323970"/>
            <a:ext cx="1558643" cy="468000"/>
          </a:xfrm>
          <a:prstGeom prst="rect">
            <a:avLst/>
          </a:prstGeom>
        </p:spPr>
      </p:pic>
      <p:sp>
        <p:nvSpPr>
          <p:cNvPr id="8" name="ZoneTexte 7">
            <a:extLst>
              <a:ext uri="{FF2B5EF4-FFF2-40B4-BE49-F238E27FC236}">
                <a16:creationId xmlns:a16="http://schemas.microsoft.com/office/drawing/2014/main" id="{0EE0B0F1-A2C2-16F4-EE12-1E4877395558}"/>
              </a:ext>
            </a:extLst>
          </p:cNvPr>
          <p:cNvSpPr txBox="1"/>
          <p:nvPr/>
        </p:nvSpPr>
        <p:spPr>
          <a:xfrm>
            <a:off x="1887716" y="6467091"/>
            <a:ext cx="692638" cy="369332"/>
          </a:xfrm>
          <a:prstGeom prst="rect">
            <a:avLst/>
          </a:prstGeom>
          <a:noFill/>
        </p:spPr>
        <p:txBody>
          <a:bodyPr wrap="square" rtlCol="0">
            <a:spAutoFit/>
          </a:bodyPr>
          <a:lstStyle/>
          <a:p>
            <a:r>
              <a:rPr lang="fr-FR" dirty="0">
                <a:solidFill>
                  <a:srgbClr val="13AFB7"/>
                </a:solidFill>
              </a:rPr>
              <a:t>&amp;</a:t>
            </a:r>
          </a:p>
        </p:txBody>
      </p:sp>
      <p:pic>
        <p:nvPicPr>
          <p:cNvPr id="11" name="Image 10">
            <a:extLst>
              <a:ext uri="{FF2B5EF4-FFF2-40B4-BE49-F238E27FC236}">
                <a16:creationId xmlns:a16="http://schemas.microsoft.com/office/drawing/2014/main" id="{B8EFC1E6-4DFB-2D51-34BE-80BF875145C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953" y="6505578"/>
            <a:ext cx="1678904" cy="288000"/>
          </a:xfrm>
          <a:prstGeom prst="rect">
            <a:avLst/>
          </a:prstGeom>
          <a:noFill/>
          <a:ln>
            <a:noFill/>
          </a:ln>
        </p:spPr>
      </p:pic>
      <p:pic>
        <p:nvPicPr>
          <p:cNvPr id="12" name="Graphique 11">
            <a:extLst>
              <a:ext uri="{FF2B5EF4-FFF2-40B4-BE49-F238E27FC236}">
                <a16:creationId xmlns:a16="http://schemas.microsoft.com/office/drawing/2014/main" id="{8E6106F1-1D00-3327-BD30-8DCDA0135F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8374" y="6002681"/>
            <a:ext cx="684000" cy="898747"/>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B6EADCBE-CA9F-2B36-8F29-6DB77AC673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8958" y="6140692"/>
            <a:ext cx="1116000" cy="647759"/>
          </a:xfrm>
          <a:prstGeom prst="rect">
            <a:avLst/>
          </a:prstGeom>
        </p:spPr>
      </p:pic>
      <p:pic>
        <p:nvPicPr>
          <p:cNvPr id="16" name="Picture 4" descr="Fondation Jean-Jaurès — Wikipédia">
            <a:extLst>
              <a:ext uri="{FF2B5EF4-FFF2-40B4-BE49-F238E27FC236}">
                <a16:creationId xmlns:a16="http://schemas.microsoft.com/office/drawing/2014/main" id="{115C315B-56FC-B420-CF15-CEF352E9AB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4958" y="6133948"/>
            <a:ext cx="1008000" cy="67621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59896403-A690-2413-6FE4-F721C7D84EAD}"/>
              </a:ext>
            </a:extLst>
          </p:cNvPr>
          <p:cNvSpPr/>
          <p:nvPr/>
        </p:nvSpPr>
        <p:spPr>
          <a:xfrm>
            <a:off x="3951907" y="5351166"/>
            <a:ext cx="7547454" cy="307777"/>
          </a:xfrm>
          <a:prstGeom prst="rect">
            <a:avLst/>
          </a:prstGeom>
        </p:spPr>
        <p:txBody>
          <a:bodyPr wrap="square">
            <a:spAutoFit/>
          </a:bodyPr>
          <a:lstStyle/>
          <a:p>
            <a:pPr defTabSz="914323">
              <a:defRPr/>
            </a:pPr>
            <a:r>
              <a:rPr lang="fr-FR" sz="1400" b="1" i="1" cap="all" dirty="0">
                <a:solidFill>
                  <a:schemeClr val="accent6"/>
                </a:solidFill>
                <a:latin typeface="Myriad Pro" panose="020B0503030403020204"/>
              </a:rPr>
              <a:t>41% tout à fait satisfaits</a:t>
            </a:r>
          </a:p>
        </p:txBody>
      </p:sp>
      <p:sp>
        <p:nvSpPr>
          <p:cNvPr id="19" name="ZoneTexte 18">
            <a:extLst>
              <a:ext uri="{FF2B5EF4-FFF2-40B4-BE49-F238E27FC236}">
                <a16:creationId xmlns:a16="http://schemas.microsoft.com/office/drawing/2014/main" id="{9F753D1C-4E2F-6D01-8A07-AFE797346AE4}"/>
              </a:ext>
            </a:extLst>
          </p:cNvPr>
          <p:cNvSpPr txBox="1"/>
          <p:nvPr/>
        </p:nvSpPr>
        <p:spPr>
          <a:xfrm>
            <a:off x="26162" y="24352"/>
            <a:ext cx="12156314" cy="461665"/>
          </a:xfrm>
          <a:prstGeom prst="rect">
            <a:avLst/>
          </a:prstGeom>
          <a:solidFill>
            <a:schemeClr val="bg1">
              <a:lumMod val="95000"/>
            </a:schemeClr>
          </a:solidFill>
        </p:spPr>
        <p:txBody>
          <a:bodyPr wrap="square">
            <a:spAutoFit/>
          </a:bodyPr>
          <a:lstStyle/>
          <a:p>
            <a:pPr algn="ctr" defTabSz="914323" fontAlgn="t">
              <a:defRPr/>
            </a:pPr>
            <a:r>
              <a:rPr lang="fr-FR" sz="2400" b="1" cap="all" spc="700" dirty="0">
                <a:solidFill>
                  <a:srgbClr val="13AFB7"/>
                </a:solidFill>
                <a:latin typeface="Myriad Pro" panose="020B0503030403020204"/>
                <a:ea typeface="Arial Unicode MS" panose="020B0604020202020204" pitchFamily="34" charset="-128"/>
              </a:rPr>
              <a:t>Les agents du service public et le télétravail</a:t>
            </a:r>
            <a:endParaRPr lang="fr-FR" sz="2400" b="1" cap="small" spc="700" dirty="0">
              <a:solidFill>
                <a:srgbClr val="13AFB7"/>
              </a:solidFill>
              <a:latin typeface="Myriad Pro" panose="020B0503030403020204"/>
              <a:ea typeface="Arial Unicode MS" panose="020B0604020202020204" pitchFamily="34" charset="-128"/>
            </a:endParaRPr>
          </a:p>
        </p:txBody>
      </p:sp>
      <p:sp>
        <p:nvSpPr>
          <p:cNvPr id="13" name="Rectangle 12">
            <a:extLst>
              <a:ext uri="{FF2B5EF4-FFF2-40B4-BE49-F238E27FC236}">
                <a16:creationId xmlns:a16="http://schemas.microsoft.com/office/drawing/2014/main" id="{4E89721C-CE6C-6108-6C0E-FB37F2245E17}"/>
              </a:ext>
            </a:extLst>
          </p:cNvPr>
          <p:cNvSpPr/>
          <p:nvPr/>
        </p:nvSpPr>
        <p:spPr>
          <a:xfrm>
            <a:off x="0" y="-1"/>
            <a:ext cx="12192000" cy="6048000"/>
          </a:xfrm>
          <a:prstGeom prst="rect">
            <a:avLst/>
          </a:prstGeom>
          <a:noFill/>
          <a:ln w="57150">
            <a:solidFill>
              <a:srgbClr val="13A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1" dirty="0"/>
          </a:p>
        </p:txBody>
      </p:sp>
      <p:sp>
        <p:nvSpPr>
          <p:cNvPr id="4" name="ZoneTexte 3">
            <a:extLst>
              <a:ext uri="{FF2B5EF4-FFF2-40B4-BE49-F238E27FC236}">
                <a16:creationId xmlns:a16="http://schemas.microsoft.com/office/drawing/2014/main" id="{7F375726-ED2F-3FE1-F256-7E3C7A472945}"/>
              </a:ext>
            </a:extLst>
          </p:cNvPr>
          <p:cNvSpPr txBox="1"/>
          <p:nvPr/>
        </p:nvSpPr>
        <p:spPr>
          <a:xfrm>
            <a:off x="10391775" y="608841"/>
            <a:ext cx="1689886" cy="307777"/>
          </a:xfrm>
          <a:prstGeom prst="rect">
            <a:avLst/>
          </a:prstGeom>
          <a:solidFill>
            <a:schemeClr val="accent1">
              <a:lumMod val="75000"/>
            </a:schemeClr>
          </a:solidFill>
        </p:spPr>
        <p:txBody>
          <a:bodyPr wrap="none" rtlCol="0">
            <a:spAutoFit/>
          </a:bodyPr>
          <a:lstStyle/>
          <a:p>
            <a:r>
              <a:rPr lang="fr-FR" sz="1400" b="1" dirty="0">
                <a:solidFill>
                  <a:schemeClr val="bg1"/>
                </a:solidFill>
                <a:latin typeface="Myriad Pro" panose="020B0503030403020204"/>
              </a:rPr>
              <a:t>Base : 313 agents </a:t>
            </a:r>
          </a:p>
        </p:txBody>
      </p:sp>
      <p:sp>
        <p:nvSpPr>
          <p:cNvPr id="14" name="ZoneTexte 13">
            <a:extLst>
              <a:ext uri="{FF2B5EF4-FFF2-40B4-BE49-F238E27FC236}">
                <a16:creationId xmlns:a16="http://schemas.microsoft.com/office/drawing/2014/main" id="{DFBDDD3A-C342-E0E2-9CDF-05862128058E}"/>
              </a:ext>
            </a:extLst>
          </p:cNvPr>
          <p:cNvSpPr txBox="1"/>
          <p:nvPr/>
        </p:nvSpPr>
        <p:spPr>
          <a:xfrm>
            <a:off x="359599" y="2398506"/>
            <a:ext cx="1387611" cy="267723"/>
          </a:xfrm>
          <a:prstGeom prst="wedgeRoundRectCallout">
            <a:avLst>
              <a:gd name="adj1" fmla="val 35989"/>
              <a:gd name="adj2" fmla="val -119002"/>
              <a:gd name="adj3" fmla="val 16667"/>
            </a:avLst>
          </a:prstGeom>
          <a:solidFill>
            <a:schemeClr val="bg1"/>
          </a:solidFill>
          <a:ln w="12700">
            <a:solidFill>
              <a:schemeClr val="bg1">
                <a:lumMod val="50000"/>
              </a:schemeClr>
            </a:solidFill>
            <a:prstDash val="dash"/>
          </a:ln>
        </p:spPr>
        <p:txBody>
          <a:bodyPr wrap="square" lIns="36000" tIns="36000" rIns="0" bIns="36000" rtlCol="0">
            <a:spAutoFit/>
          </a:bodyPr>
          <a:lstStyle/>
          <a:p>
            <a:r>
              <a:rPr lang="fr-FR" sz="1100" dirty="0">
                <a:solidFill>
                  <a:srgbClr val="E74F56"/>
                </a:solidFill>
                <a:latin typeface="Myriad Pro" panose="020B0503030403020204"/>
              </a:rPr>
              <a:t>50 ans et plus : 32%</a:t>
            </a:r>
          </a:p>
        </p:txBody>
      </p:sp>
    </p:spTree>
    <p:extLst>
      <p:ext uri="{BB962C8B-B14F-4D97-AF65-F5344CB8AC3E}">
        <p14:creationId xmlns:p14="http://schemas.microsoft.com/office/powerpoint/2010/main" val="377276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9F4FD7B-7228-08D9-B227-F56B895C6A12}"/>
              </a:ext>
            </a:extLst>
          </p:cNvPr>
          <p:cNvSpPr txBox="1"/>
          <p:nvPr/>
        </p:nvSpPr>
        <p:spPr>
          <a:xfrm>
            <a:off x="3855790" y="6545351"/>
            <a:ext cx="1205572" cy="276999"/>
          </a:xfrm>
          <a:prstGeom prst="rect">
            <a:avLst/>
          </a:prstGeom>
          <a:noFill/>
        </p:spPr>
        <p:txBody>
          <a:bodyPr wrap="square">
            <a:spAutoFit/>
          </a:bodyPr>
          <a:lstStyle/>
          <a:p>
            <a:r>
              <a:rPr lang="fr-FR" sz="1200" b="1" dirty="0">
                <a:solidFill>
                  <a:srgbClr val="13AFB7"/>
                </a:solidFill>
                <a:latin typeface="Calibri" panose="020F0502020204030204"/>
                <a:ea typeface="Arial Unicode MS" panose="020B0604020202020204" pitchFamily="34" charset="-128"/>
              </a:rPr>
              <a:t>avec le soutien</a:t>
            </a:r>
            <a:endParaRPr lang="fr-FR" sz="1200" dirty="0"/>
          </a:p>
        </p:txBody>
      </p:sp>
      <p:pic>
        <p:nvPicPr>
          <p:cNvPr id="5" name="Image 4" descr="Une image contenant texte&#10;&#10;Description générée automatiquement">
            <a:extLst>
              <a:ext uri="{FF2B5EF4-FFF2-40B4-BE49-F238E27FC236}">
                <a16:creationId xmlns:a16="http://schemas.microsoft.com/office/drawing/2014/main" id="{FCE600D1-E16D-A009-DBC9-BFC547186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364" y="6323970"/>
            <a:ext cx="1558643" cy="468000"/>
          </a:xfrm>
          <a:prstGeom prst="rect">
            <a:avLst/>
          </a:prstGeom>
        </p:spPr>
      </p:pic>
      <p:sp>
        <p:nvSpPr>
          <p:cNvPr id="6" name="ZoneTexte 5">
            <a:extLst>
              <a:ext uri="{FF2B5EF4-FFF2-40B4-BE49-F238E27FC236}">
                <a16:creationId xmlns:a16="http://schemas.microsoft.com/office/drawing/2014/main" id="{D285B2C6-6FFA-0052-E818-3C9FF2C81BA7}"/>
              </a:ext>
            </a:extLst>
          </p:cNvPr>
          <p:cNvSpPr txBox="1"/>
          <p:nvPr/>
        </p:nvSpPr>
        <p:spPr>
          <a:xfrm>
            <a:off x="1887716" y="6467091"/>
            <a:ext cx="692638" cy="369332"/>
          </a:xfrm>
          <a:prstGeom prst="rect">
            <a:avLst/>
          </a:prstGeom>
          <a:noFill/>
        </p:spPr>
        <p:txBody>
          <a:bodyPr wrap="square" rtlCol="0">
            <a:spAutoFit/>
          </a:bodyPr>
          <a:lstStyle/>
          <a:p>
            <a:r>
              <a:rPr lang="fr-FR" dirty="0">
                <a:solidFill>
                  <a:srgbClr val="13AFB7"/>
                </a:solidFill>
              </a:rPr>
              <a:t>&amp;</a:t>
            </a:r>
          </a:p>
        </p:txBody>
      </p:sp>
      <p:pic>
        <p:nvPicPr>
          <p:cNvPr id="8" name="Image 7">
            <a:extLst>
              <a:ext uri="{FF2B5EF4-FFF2-40B4-BE49-F238E27FC236}">
                <a16:creationId xmlns:a16="http://schemas.microsoft.com/office/drawing/2014/main" id="{F9594EE8-8DAA-9D5E-8EFF-4BC211DFBB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953" y="6505578"/>
            <a:ext cx="1678904" cy="288000"/>
          </a:xfrm>
          <a:prstGeom prst="rect">
            <a:avLst/>
          </a:prstGeom>
          <a:noFill/>
          <a:ln>
            <a:noFill/>
          </a:ln>
        </p:spPr>
      </p:pic>
      <p:pic>
        <p:nvPicPr>
          <p:cNvPr id="10" name="Graphique 9">
            <a:extLst>
              <a:ext uri="{FF2B5EF4-FFF2-40B4-BE49-F238E27FC236}">
                <a16:creationId xmlns:a16="http://schemas.microsoft.com/office/drawing/2014/main" id="{BCBEBFAD-02B0-0DCE-1552-14605979A2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8374" y="6002681"/>
            <a:ext cx="684000" cy="898747"/>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57932F2A-E0F9-1B8D-2497-23C77B315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958" y="6140692"/>
            <a:ext cx="1116000" cy="647759"/>
          </a:xfrm>
          <a:prstGeom prst="rect">
            <a:avLst/>
          </a:prstGeom>
        </p:spPr>
      </p:pic>
      <p:pic>
        <p:nvPicPr>
          <p:cNvPr id="16" name="Picture 4" descr="Fondation Jean-Jaurès — Wikipédia">
            <a:extLst>
              <a:ext uri="{FF2B5EF4-FFF2-40B4-BE49-F238E27FC236}">
                <a16:creationId xmlns:a16="http://schemas.microsoft.com/office/drawing/2014/main" id="{4F55CD54-5318-16AD-5C95-52F1DF2BA2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4958" y="6133948"/>
            <a:ext cx="1008000" cy="6762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3375C00B-4395-A8C1-A2BE-FC4E0CF92B03}"/>
              </a:ext>
            </a:extLst>
          </p:cNvPr>
          <p:cNvSpPr/>
          <p:nvPr/>
        </p:nvSpPr>
        <p:spPr>
          <a:xfrm>
            <a:off x="4489609" y="839389"/>
            <a:ext cx="3051013" cy="679371"/>
          </a:xfrm>
          <a:prstGeom prst="roundRect">
            <a:avLst>
              <a:gd name="adj" fmla="val 10000"/>
            </a:avLst>
          </a:prstGeom>
          <a:solidFill>
            <a:schemeClr val="tx2">
              <a:lumMod val="50000"/>
            </a:schemeClr>
          </a:solidFill>
        </p:spPr>
        <p:txBody>
          <a:bodyPr wrap="square" anchor="ctr">
            <a:noAutofit/>
          </a:bodyPr>
          <a:lstStyle/>
          <a:p>
            <a:pPr algn="ctr"/>
            <a:r>
              <a:rPr lang="fr-FR" sz="1600" b="1" kern="0" dirty="0">
                <a:solidFill>
                  <a:schemeClr val="bg1"/>
                </a:solidFill>
                <a:latin typeface="Myriad Pro" panose="020B0503030403020204"/>
              </a:rPr>
              <a:t>Salariés du secteur public</a:t>
            </a:r>
          </a:p>
          <a:p>
            <a:pPr algn="ctr"/>
            <a:r>
              <a:rPr lang="fr-FR" b="1" kern="0" dirty="0">
                <a:solidFill>
                  <a:schemeClr val="bg1"/>
                </a:solidFill>
                <a:latin typeface="Myriad Pro" panose="020B0503030403020204"/>
              </a:rPr>
              <a:t>100%</a:t>
            </a:r>
          </a:p>
        </p:txBody>
      </p:sp>
      <p:sp>
        <p:nvSpPr>
          <p:cNvPr id="14" name="Rectangle : coins arrondis 13">
            <a:extLst>
              <a:ext uri="{FF2B5EF4-FFF2-40B4-BE49-F238E27FC236}">
                <a16:creationId xmlns:a16="http://schemas.microsoft.com/office/drawing/2014/main" id="{BA017C7A-34E6-42D6-346A-C60E1494EBBF}"/>
              </a:ext>
            </a:extLst>
          </p:cNvPr>
          <p:cNvSpPr/>
          <p:nvPr/>
        </p:nvSpPr>
        <p:spPr>
          <a:xfrm>
            <a:off x="2285268" y="2127567"/>
            <a:ext cx="2193213" cy="912597"/>
          </a:xfrm>
          <a:prstGeom prst="roundRect">
            <a:avLst>
              <a:gd name="adj" fmla="val 10000"/>
            </a:avLst>
          </a:prstGeom>
          <a:noFill/>
          <a:ln>
            <a:solidFill>
              <a:srgbClr val="222A35"/>
            </a:solidFill>
          </a:ln>
        </p:spPr>
        <p:txBody>
          <a:bodyPr wrap="square" anchor="ctr">
            <a:noAutofit/>
          </a:bodyPr>
          <a:lstStyle/>
          <a:p>
            <a:pPr marL="12700" marR="5080" algn="ctr"/>
            <a:r>
              <a:rPr lang="fr-FR" sz="1400" dirty="0">
                <a:latin typeface="Myriad Pro" panose="020B0503030403020204"/>
                <a:ea typeface="Gadugi" panose="020B0502040204020203" pitchFamily="34" charset="0"/>
              </a:rPr>
              <a:t>Ont la possibilité de faire du télétravail </a:t>
            </a:r>
          </a:p>
          <a:p>
            <a:pPr marL="12700" marR="5080" algn="ctr"/>
            <a:r>
              <a:rPr lang="fr-FR" b="1" dirty="0">
                <a:latin typeface="Myriad Pro" panose="020B0503030403020204"/>
                <a:ea typeface="Gadugi" panose="020B0502040204020203" pitchFamily="34" charset="0"/>
              </a:rPr>
              <a:t>39%</a:t>
            </a:r>
          </a:p>
        </p:txBody>
      </p:sp>
      <p:sp>
        <p:nvSpPr>
          <p:cNvPr id="17" name="Rectangle : coins arrondis 16">
            <a:extLst>
              <a:ext uri="{FF2B5EF4-FFF2-40B4-BE49-F238E27FC236}">
                <a16:creationId xmlns:a16="http://schemas.microsoft.com/office/drawing/2014/main" id="{5984B47C-49A8-C129-0511-94ADEC0DB5D4}"/>
              </a:ext>
            </a:extLst>
          </p:cNvPr>
          <p:cNvSpPr/>
          <p:nvPr/>
        </p:nvSpPr>
        <p:spPr>
          <a:xfrm>
            <a:off x="868466" y="3692194"/>
            <a:ext cx="2424343" cy="912598"/>
          </a:xfrm>
          <a:prstGeom prst="roundRect">
            <a:avLst>
              <a:gd name="adj" fmla="val 10000"/>
            </a:avLst>
          </a:prstGeom>
          <a:noFill/>
          <a:ln>
            <a:solidFill>
              <a:srgbClr val="222A35"/>
            </a:solidFill>
          </a:ln>
        </p:spPr>
        <p:txBody>
          <a:bodyPr wrap="square" anchor="ctr">
            <a:noAutofit/>
          </a:bodyPr>
          <a:lstStyle/>
          <a:p>
            <a:pPr marL="12700" marR="5080" algn="ctr"/>
            <a:r>
              <a:rPr lang="fr-FR" sz="1400" b="1" dirty="0">
                <a:solidFill>
                  <a:srgbClr val="35AA6F"/>
                </a:solidFill>
                <a:latin typeface="Myriad Pro" panose="020B0503030403020204"/>
                <a:ea typeface="Gadugi" panose="020B0502040204020203" pitchFamily="34" charset="0"/>
              </a:rPr>
              <a:t>Pratiquent le télétravail</a:t>
            </a:r>
          </a:p>
          <a:p>
            <a:pPr marL="12700" marR="5080" algn="ctr"/>
            <a:r>
              <a:rPr lang="fr-FR" b="1" dirty="0">
                <a:solidFill>
                  <a:srgbClr val="35AA6F"/>
                </a:solidFill>
                <a:latin typeface="Myriad Pro" panose="020B0503030403020204"/>
                <a:ea typeface="Gadugi" panose="020B0502040204020203" pitchFamily="34" charset="0"/>
              </a:rPr>
              <a:t>29%</a:t>
            </a:r>
          </a:p>
        </p:txBody>
      </p:sp>
      <p:sp>
        <p:nvSpPr>
          <p:cNvPr id="18" name="Rectangle : coins arrondis 17">
            <a:extLst>
              <a:ext uri="{FF2B5EF4-FFF2-40B4-BE49-F238E27FC236}">
                <a16:creationId xmlns:a16="http://schemas.microsoft.com/office/drawing/2014/main" id="{306922AE-0FBD-A85C-17E6-9F8E410D1705}"/>
              </a:ext>
            </a:extLst>
          </p:cNvPr>
          <p:cNvSpPr/>
          <p:nvPr/>
        </p:nvSpPr>
        <p:spPr>
          <a:xfrm>
            <a:off x="3615161" y="3692194"/>
            <a:ext cx="2193213" cy="912598"/>
          </a:xfrm>
          <a:prstGeom prst="roundRect">
            <a:avLst>
              <a:gd name="adj" fmla="val 10000"/>
            </a:avLst>
          </a:prstGeom>
          <a:noFill/>
          <a:ln>
            <a:solidFill>
              <a:srgbClr val="6F0F13"/>
            </a:solidFill>
          </a:ln>
        </p:spPr>
        <p:txBody>
          <a:bodyPr wrap="square" anchor="ctr">
            <a:noAutofit/>
          </a:bodyPr>
          <a:lstStyle/>
          <a:p>
            <a:pPr algn="ctr"/>
            <a:r>
              <a:rPr lang="fr-FR" sz="1400" dirty="0">
                <a:solidFill>
                  <a:srgbClr val="C00000"/>
                </a:solidFill>
                <a:latin typeface="Myriad Pro" panose="020B0503030403020204"/>
                <a:ea typeface="Gadugi" panose="020B0502040204020203" pitchFamily="34" charset="0"/>
              </a:rPr>
              <a:t>Ne pratiquent pas le télétravail</a:t>
            </a:r>
          </a:p>
          <a:p>
            <a:pPr algn="ctr"/>
            <a:r>
              <a:rPr lang="fr-FR" b="1" dirty="0">
                <a:solidFill>
                  <a:srgbClr val="C00000"/>
                </a:solidFill>
                <a:latin typeface="Myriad Pro" panose="020B0503030403020204"/>
                <a:ea typeface="Gadugi" panose="020B0502040204020203" pitchFamily="34" charset="0"/>
              </a:rPr>
              <a:t>10%</a:t>
            </a:r>
          </a:p>
        </p:txBody>
      </p:sp>
      <p:sp>
        <p:nvSpPr>
          <p:cNvPr id="19" name="Rectangle : coins arrondis 18">
            <a:extLst>
              <a:ext uri="{FF2B5EF4-FFF2-40B4-BE49-F238E27FC236}">
                <a16:creationId xmlns:a16="http://schemas.microsoft.com/office/drawing/2014/main" id="{71F7EBD3-F1B7-7A1A-6664-BF07DEC02E21}"/>
              </a:ext>
            </a:extLst>
          </p:cNvPr>
          <p:cNvSpPr/>
          <p:nvPr/>
        </p:nvSpPr>
        <p:spPr>
          <a:xfrm>
            <a:off x="7615871" y="2127567"/>
            <a:ext cx="2193213" cy="912597"/>
          </a:xfrm>
          <a:prstGeom prst="roundRect">
            <a:avLst>
              <a:gd name="adj" fmla="val 10000"/>
            </a:avLst>
          </a:prstGeom>
          <a:noFill/>
          <a:ln>
            <a:solidFill>
              <a:srgbClr val="6F0F13"/>
            </a:solidFill>
          </a:ln>
        </p:spPr>
        <p:txBody>
          <a:bodyPr wrap="square" anchor="ctr">
            <a:noAutofit/>
          </a:bodyPr>
          <a:lstStyle/>
          <a:p>
            <a:pPr algn="ctr"/>
            <a:r>
              <a:rPr lang="fr-FR" sz="1400" dirty="0">
                <a:solidFill>
                  <a:schemeClr val="accent2">
                    <a:lumMod val="50000"/>
                  </a:schemeClr>
                </a:solidFill>
                <a:latin typeface="Myriad Pro" panose="020B0503030403020204"/>
                <a:ea typeface="Gadugi" panose="020B0502040204020203" pitchFamily="34" charset="0"/>
              </a:rPr>
              <a:t>N’ont pas la possibilité de faire du télétravail</a:t>
            </a:r>
          </a:p>
          <a:p>
            <a:pPr algn="ctr"/>
            <a:r>
              <a:rPr lang="fr-FR" b="1" dirty="0">
                <a:solidFill>
                  <a:schemeClr val="accent2">
                    <a:lumMod val="50000"/>
                  </a:schemeClr>
                </a:solidFill>
                <a:latin typeface="Myriad Pro" panose="020B0503030403020204"/>
                <a:ea typeface="Gadugi" panose="020B0502040204020203" pitchFamily="34" charset="0"/>
              </a:rPr>
              <a:t>61%</a:t>
            </a:r>
          </a:p>
        </p:txBody>
      </p:sp>
      <p:sp>
        <p:nvSpPr>
          <p:cNvPr id="20" name="Rectangle : coins arrondis 19">
            <a:extLst>
              <a:ext uri="{FF2B5EF4-FFF2-40B4-BE49-F238E27FC236}">
                <a16:creationId xmlns:a16="http://schemas.microsoft.com/office/drawing/2014/main" id="{543A1937-0572-C28A-8F86-A91DE0F15770}"/>
              </a:ext>
            </a:extLst>
          </p:cNvPr>
          <p:cNvSpPr/>
          <p:nvPr/>
        </p:nvSpPr>
        <p:spPr>
          <a:xfrm>
            <a:off x="6288136" y="3692194"/>
            <a:ext cx="2193213" cy="912598"/>
          </a:xfrm>
          <a:prstGeom prst="roundRect">
            <a:avLst>
              <a:gd name="adj" fmla="val 10000"/>
            </a:avLst>
          </a:prstGeom>
          <a:noFill/>
          <a:ln>
            <a:solidFill>
              <a:srgbClr val="222A35"/>
            </a:solidFill>
          </a:ln>
        </p:spPr>
        <p:txBody>
          <a:bodyPr wrap="square" anchor="ctr">
            <a:noAutofit/>
          </a:bodyPr>
          <a:lstStyle/>
          <a:p>
            <a:pPr marL="12700" marR="5080" algn="ctr"/>
            <a:r>
              <a:rPr lang="fr-FR" sz="1400" b="1" dirty="0">
                <a:solidFill>
                  <a:srgbClr val="92D050"/>
                </a:solidFill>
                <a:latin typeface="Myriad Pro" panose="020B0503030403020204"/>
                <a:ea typeface="Gadugi" panose="020B0502040204020203" pitchFamily="34" charset="0"/>
              </a:rPr>
              <a:t>Souhaiteraient faire du télétravail</a:t>
            </a:r>
          </a:p>
          <a:p>
            <a:pPr marL="12700" marR="5080" algn="ctr"/>
            <a:r>
              <a:rPr lang="fr-FR" b="1" dirty="0">
                <a:solidFill>
                  <a:srgbClr val="92D050"/>
                </a:solidFill>
                <a:latin typeface="Myriad Pro" panose="020B0503030403020204"/>
                <a:ea typeface="Gadugi" panose="020B0502040204020203" pitchFamily="34" charset="0"/>
              </a:rPr>
              <a:t>31%</a:t>
            </a:r>
          </a:p>
        </p:txBody>
      </p:sp>
      <p:sp>
        <p:nvSpPr>
          <p:cNvPr id="21" name="Rectangle : coins arrondis 20">
            <a:extLst>
              <a:ext uri="{FF2B5EF4-FFF2-40B4-BE49-F238E27FC236}">
                <a16:creationId xmlns:a16="http://schemas.microsoft.com/office/drawing/2014/main" id="{8AACFB5F-D8D8-A5CE-E109-83193DF41DA0}"/>
              </a:ext>
            </a:extLst>
          </p:cNvPr>
          <p:cNvSpPr/>
          <p:nvPr/>
        </p:nvSpPr>
        <p:spPr>
          <a:xfrm>
            <a:off x="8968729" y="3692194"/>
            <a:ext cx="2193213" cy="912598"/>
          </a:xfrm>
          <a:prstGeom prst="roundRect">
            <a:avLst>
              <a:gd name="adj" fmla="val 10000"/>
            </a:avLst>
          </a:prstGeom>
          <a:noFill/>
          <a:ln>
            <a:solidFill>
              <a:srgbClr val="6F0F13"/>
            </a:solidFill>
          </a:ln>
        </p:spPr>
        <p:txBody>
          <a:bodyPr wrap="square" anchor="ctr">
            <a:noAutofit/>
          </a:bodyPr>
          <a:lstStyle/>
          <a:p>
            <a:pPr algn="ctr"/>
            <a:r>
              <a:rPr lang="fr-FR" sz="1400" dirty="0">
                <a:solidFill>
                  <a:srgbClr val="C00000"/>
                </a:solidFill>
                <a:latin typeface="Myriad Pro" panose="020B0503030403020204"/>
                <a:ea typeface="Gadugi" panose="020B0502040204020203" pitchFamily="34" charset="0"/>
              </a:rPr>
              <a:t>Ne souhaiteraient pas faire du télétravail</a:t>
            </a:r>
          </a:p>
          <a:p>
            <a:pPr algn="ctr"/>
            <a:r>
              <a:rPr lang="fr-FR" b="1" dirty="0">
                <a:solidFill>
                  <a:srgbClr val="C00000"/>
                </a:solidFill>
                <a:latin typeface="Myriad Pro" panose="020B0503030403020204"/>
                <a:ea typeface="Gadugi" panose="020B0502040204020203" pitchFamily="34" charset="0"/>
              </a:rPr>
              <a:t>30%</a:t>
            </a:r>
          </a:p>
        </p:txBody>
      </p:sp>
      <p:cxnSp>
        <p:nvCxnSpPr>
          <p:cNvPr id="22" name="Connecteur : en angle 21">
            <a:extLst>
              <a:ext uri="{FF2B5EF4-FFF2-40B4-BE49-F238E27FC236}">
                <a16:creationId xmlns:a16="http://schemas.microsoft.com/office/drawing/2014/main" id="{8C6FC082-8477-9582-D9AA-90064CCCCAFF}"/>
              </a:ext>
            </a:extLst>
          </p:cNvPr>
          <p:cNvCxnSpPr>
            <a:cxnSpLocks/>
            <a:stCxn id="12" idx="2"/>
            <a:endCxn id="14" idx="0"/>
          </p:cNvCxnSpPr>
          <p:nvPr/>
        </p:nvCxnSpPr>
        <p:spPr>
          <a:xfrm rot="5400000">
            <a:off x="4394093" y="506543"/>
            <a:ext cx="608807" cy="26332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 en angle 22">
            <a:extLst>
              <a:ext uri="{FF2B5EF4-FFF2-40B4-BE49-F238E27FC236}">
                <a16:creationId xmlns:a16="http://schemas.microsoft.com/office/drawing/2014/main" id="{864F2AB2-9AE8-D398-2E12-E3B990D0A07C}"/>
              </a:ext>
            </a:extLst>
          </p:cNvPr>
          <p:cNvCxnSpPr>
            <a:cxnSpLocks/>
            <a:stCxn id="12" idx="2"/>
            <a:endCxn id="19" idx="0"/>
          </p:cNvCxnSpPr>
          <p:nvPr/>
        </p:nvCxnSpPr>
        <p:spPr>
          <a:xfrm rot="16200000" flipH="1">
            <a:off x="7059394" y="474482"/>
            <a:ext cx="608807" cy="26973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a16="http://schemas.microsoft.com/office/drawing/2014/main" id="{D6799B2A-D016-3C32-E0C7-2C4C9F1FA96C}"/>
              </a:ext>
            </a:extLst>
          </p:cNvPr>
          <p:cNvCxnSpPr>
            <a:cxnSpLocks/>
            <a:stCxn id="14" idx="2"/>
            <a:endCxn id="17" idx="0"/>
          </p:cNvCxnSpPr>
          <p:nvPr/>
        </p:nvCxnSpPr>
        <p:spPr>
          <a:xfrm rot="5400000">
            <a:off x="2405242" y="2715561"/>
            <a:ext cx="652030" cy="13012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43202435-A6C3-722B-EBF3-6EA46C339B96}"/>
              </a:ext>
            </a:extLst>
          </p:cNvPr>
          <p:cNvCxnSpPr>
            <a:cxnSpLocks/>
            <a:stCxn id="14" idx="2"/>
            <a:endCxn id="18" idx="0"/>
          </p:cNvCxnSpPr>
          <p:nvPr/>
        </p:nvCxnSpPr>
        <p:spPr>
          <a:xfrm rot="16200000" flipH="1">
            <a:off x="3720806" y="2701232"/>
            <a:ext cx="652030" cy="13298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 en angle 25">
            <a:extLst>
              <a:ext uri="{FF2B5EF4-FFF2-40B4-BE49-F238E27FC236}">
                <a16:creationId xmlns:a16="http://schemas.microsoft.com/office/drawing/2014/main" id="{7A587239-D244-8C2B-36E0-C065EC1E542A}"/>
              </a:ext>
            </a:extLst>
          </p:cNvPr>
          <p:cNvCxnSpPr>
            <a:cxnSpLocks/>
            <a:stCxn id="19" idx="2"/>
            <a:endCxn id="20" idx="0"/>
          </p:cNvCxnSpPr>
          <p:nvPr/>
        </p:nvCxnSpPr>
        <p:spPr>
          <a:xfrm rot="5400000">
            <a:off x="7722596" y="2702312"/>
            <a:ext cx="652030" cy="13277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38ACBA8-70EE-D4C3-F5DB-672109F070DF}"/>
              </a:ext>
            </a:extLst>
          </p:cNvPr>
          <p:cNvCxnSpPr>
            <a:cxnSpLocks/>
            <a:stCxn id="19" idx="2"/>
            <a:endCxn id="21" idx="0"/>
          </p:cNvCxnSpPr>
          <p:nvPr/>
        </p:nvCxnSpPr>
        <p:spPr>
          <a:xfrm rot="16200000" flipH="1">
            <a:off x="9062892" y="2689750"/>
            <a:ext cx="652030" cy="13528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CEB22BC2-8CDC-113C-C229-034F321C4DF5}"/>
              </a:ext>
            </a:extLst>
          </p:cNvPr>
          <p:cNvSpPr txBox="1"/>
          <p:nvPr/>
        </p:nvSpPr>
        <p:spPr>
          <a:xfrm>
            <a:off x="46701" y="5044392"/>
            <a:ext cx="12156315" cy="830997"/>
          </a:xfrm>
          <a:prstGeom prst="rect">
            <a:avLst/>
          </a:prstGeom>
          <a:noFill/>
        </p:spPr>
        <p:txBody>
          <a:bodyPr wrap="square">
            <a:spAutoFit/>
          </a:bodyPr>
          <a:lstStyle/>
          <a:p>
            <a:pPr algn="ctr"/>
            <a:r>
              <a:rPr lang="fr-FR" sz="2400" cap="all" dirty="0">
                <a:solidFill>
                  <a:schemeClr val="bg2">
                    <a:lumMod val="25000"/>
                  </a:schemeClr>
                </a:solidFill>
                <a:latin typeface="Myriad Pro" panose="020B0503030403020204"/>
              </a:rPr>
              <a:t>Au global, </a:t>
            </a:r>
            <a:r>
              <a:rPr lang="fr-FR" sz="2400" b="1" cap="all" dirty="0">
                <a:solidFill>
                  <a:srgbClr val="13AFB7"/>
                </a:solidFill>
                <a:latin typeface="Myriad Pro" panose="020B0503030403020204"/>
              </a:rPr>
              <a:t>3 agents de la fonction publique sur 10 pratiquent le télétravail</a:t>
            </a:r>
            <a:r>
              <a:rPr lang="fr-FR" sz="2400" cap="all" dirty="0">
                <a:solidFill>
                  <a:schemeClr val="bg2">
                    <a:lumMod val="25000"/>
                  </a:schemeClr>
                </a:solidFill>
                <a:latin typeface="Myriad Pro" panose="020B0503030403020204"/>
              </a:rPr>
              <a:t>, et la même proportion souhaiterait en avoir la possibilité</a:t>
            </a:r>
          </a:p>
        </p:txBody>
      </p:sp>
      <p:sp>
        <p:nvSpPr>
          <p:cNvPr id="35" name="ZoneTexte 34">
            <a:extLst>
              <a:ext uri="{FF2B5EF4-FFF2-40B4-BE49-F238E27FC236}">
                <a16:creationId xmlns:a16="http://schemas.microsoft.com/office/drawing/2014/main" id="{A23D6B68-D833-0002-5C3B-9932379BCBF1}"/>
              </a:ext>
            </a:extLst>
          </p:cNvPr>
          <p:cNvSpPr txBox="1"/>
          <p:nvPr/>
        </p:nvSpPr>
        <p:spPr>
          <a:xfrm>
            <a:off x="26162" y="24352"/>
            <a:ext cx="12156314" cy="461665"/>
          </a:xfrm>
          <a:prstGeom prst="rect">
            <a:avLst/>
          </a:prstGeom>
          <a:solidFill>
            <a:schemeClr val="bg1">
              <a:lumMod val="95000"/>
            </a:schemeClr>
          </a:solidFill>
        </p:spPr>
        <p:txBody>
          <a:bodyPr wrap="square">
            <a:spAutoFit/>
          </a:bodyPr>
          <a:lstStyle/>
          <a:p>
            <a:pPr algn="ctr" defTabSz="914323" fontAlgn="t">
              <a:defRPr/>
            </a:pPr>
            <a:r>
              <a:rPr lang="fr-FR" sz="2400" b="1" cap="all" spc="700" dirty="0">
                <a:solidFill>
                  <a:srgbClr val="13AFB7"/>
                </a:solidFill>
                <a:latin typeface="Myriad Pro" panose="020B0503030403020204"/>
                <a:ea typeface="Arial Unicode MS" panose="020B0604020202020204" pitchFamily="34" charset="-128"/>
              </a:rPr>
              <a:t>Les agents du service public et le télétravail</a:t>
            </a:r>
            <a:endParaRPr lang="fr-FR" sz="2400" b="1" cap="small" spc="700" dirty="0">
              <a:solidFill>
                <a:srgbClr val="13AFB7"/>
              </a:solidFill>
              <a:latin typeface="Myriad Pro" panose="020B0503030403020204"/>
              <a:ea typeface="Arial Unicode MS" panose="020B0604020202020204" pitchFamily="34" charset="-128"/>
            </a:endParaRPr>
          </a:p>
        </p:txBody>
      </p:sp>
      <p:sp>
        <p:nvSpPr>
          <p:cNvPr id="13" name="Rectangle 12">
            <a:extLst>
              <a:ext uri="{FF2B5EF4-FFF2-40B4-BE49-F238E27FC236}">
                <a16:creationId xmlns:a16="http://schemas.microsoft.com/office/drawing/2014/main" id="{4E89721C-CE6C-6108-6C0E-FB37F2245E17}"/>
              </a:ext>
            </a:extLst>
          </p:cNvPr>
          <p:cNvSpPr/>
          <p:nvPr/>
        </p:nvSpPr>
        <p:spPr>
          <a:xfrm>
            <a:off x="0" y="-1"/>
            <a:ext cx="12192000" cy="6048000"/>
          </a:xfrm>
          <a:prstGeom prst="rect">
            <a:avLst/>
          </a:prstGeom>
          <a:noFill/>
          <a:ln w="57150">
            <a:solidFill>
              <a:srgbClr val="13A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1" dirty="0"/>
          </a:p>
        </p:txBody>
      </p:sp>
      <p:sp>
        <p:nvSpPr>
          <p:cNvPr id="2" name="ZoneTexte 1">
            <a:extLst>
              <a:ext uri="{FF2B5EF4-FFF2-40B4-BE49-F238E27FC236}">
                <a16:creationId xmlns:a16="http://schemas.microsoft.com/office/drawing/2014/main" id="{79983B09-965B-B317-CDC3-720FC4DD5710}"/>
              </a:ext>
            </a:extLst>
          </p:cNvPr>
          <p:cNvSpPr txBox="1"/>
          <p:nvPr/>
        </p:nvSpPr>
        <p:spPr>
          <a:xfrm>
            <a:off x="10258425" y="608841"/>
            <a:ext cx="1840568" cy="307777"/>
          </a:xfrm>
          <a:prstGeom prst="rect">
            <a:avLst/>
          </a:prstGeom>
          <a:solidFill>
            <a:schemeClr val="accent1">
              <a:lumMod val="75000"/>
            </a:schemeClr>
          </a:solidFill>
        </p:spPr>
        <p:txBody>
          <a:bodyPr wrap="none" rtlCol="0">
            <a:spAutoFit/>
          </a:bodyPr>
          <a:lstStyle/>
          <a:p>
            <a:r>
              <a:rPr lang="fr-FR" sz="1400" b="1" dirty="0">
                <a:solidFill>
                  <a:schemeClr val="bg1"/>
                </a:solidFill>
                <a:latin typeface="Myriad Pro" panose="020B0503030403020204"/>
              </a:rPr>
              <a:t>Base : 1.003 agents </a:t>
            </a:r>
          </a:p>
        </p:txBody>
      </p:sp>
    </p:spTree>
    <p:extLst>
      <p:ext uri="{BB962C8B-B14F-4D97-AF65-F5344CB8AC3E}">
        <p14:creationId xmlns:p14="http://schemas.microsoft.com/office/powerpoint/2010/main" val="241992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93A744-158A-924D-7AFB-1B660C85AAFD}"/>
              </a:ext>
            </a:extLst>
          </p:cNvPr>
          <p:cNvSpPr/>
          <p:nvPr/>
        </p:nvSpPr>
        <p:spPr>
          <a:xfrm>
            <a:off x="892561" y="3874623"/>
            <a:ext cx="10406877" cy="1384995"/>
          </a:xfrm>
          <a:prstGeom prst="rect">
            <a:avLst/>
          </a:prstGeom>
        </p:spPr>
        <p:txBody>
          <a:bodyPr wrap="square">
            <a:spAutoFit/>
          </a:bodyPr>
          <a:lstStyle/>
          <a:p>
            <a:pPr algn="ctr" defTabSz="914323">
              <a:defRPr/>
            </a:pPr>
            <a:r>
              <a:rPr lang="fr-FR" sz="2800" cap="all" dirty="0">
                <a:solidFill>
                  <a:schemeClr val="bg2">
                    <a:lumMod val="25000"/>
                  </a:schemeClr>
                </a:solidFill>
                <a:latin typeface="Myriad Pro" panose="020B0503030403020204"/>
              </a:rPr>
              <a:t>Des agents seraient favorables à l’établissement de </a:t>
            </a:r>
          </a:p>
          <a:p>
            <a:pPr algn="ctr" defTabSz="914323">
              <a:defRPr/>
            </a:pPr>
            <a:r>
              <a:rPr lang="fr-FR" sz="2800" cap="all" dirty="0">
                <a:solidFill>
                  <a:schemeClr val="bg2">
                    <a:lumMod val="25000"/>
                  </a:schemeClr>
                </a:solidFill>
                <a:latin typeface="Myriad Pro" panose="020B0503030403020204"/>
              </a:rPr>
              <a:t>la </a:t>
            </a:r>
            <a:r>
              <a:rPr lang="fr-FR" sz="2800" b="1" cap="all" dirty="0">
                <a:solidFill>
                  <a:schemeClr val="accent1"/>
                </a:solidFill>
                <a:latin typeface="Myriad Pro" panose="020B0503030403020204"/>
              </a:rPr>
              <a:t>semaine de 4 jours comme compensation </a:t>
            </a:r>
          </a:p>
          <a:p>
            <a:pPr algn="ctr" defTabSz="914323">
              <a:defRPr/>
            </a:pPr>
            <a:r>
              <a:rPr lang="fr-FR" sz="2800" cap="all" dirty="0">
                <a:solidFill>
                  <a:schemeClr val="bg2">
                    <a:lumMod val="25000"/>
                  </a:schemeClr>
                </a:solidFill>
                <a:latin typeface="Myriad Pro" panose="020B0503030403020204"/>
              </a:rPr>
              <a:t>pour ceux qui ne peuvent pas télétravailler</a:t>
            </a:r>
          </a:p>
        </p:txBody>
      </p:sp>
      <p:sp>
        <p:nvSpPr>
          <p:cNvPr id="10" name="ZoneTexte 9">
            <a:extLst>
              <a:ext uri="{FF2B5EF4-FFF2-40B4-BE49-F238E27FC236}">
                <a16:creationId xmlns:a16="http://schemas.microsoft.com/office/drawing/2014/main" id="{9B6E86D0-5AFB-C22E-4310-5D67E4F2A69A}"/>
              </a:ext>
            </a:extLst>
          </p:cNvPr>
          <p:cNvSpPr txBox="1"/>
          <p:nvPr/>
        </p:nvSpPr>
        <p:spPr>
          <a:xfrm>
            <a:off x="4503924" y="1566219"/>
            <a:ext cx="3184152" cy="1862048"/>
          </a:xfrm>
          <a:prstGeom prst="rect">
            <a:avLst/>
          </a:prstGeom>
          <a:noFill/>
        </p:spPr>
        <p:txBody>
          <a:bodyPr wrap="square" rtlCol="0">
            <a:spAutoFit/>
          </a:bodyPr>
          <a:lstStyle/>
          <a:p>
            <a:pPr algn="ctr"/>
            <a:r>
              <a:rPr lang="fr-FR" sz="11500" b="1" dirty="0">
                <a:solidFill>
                  <a:srgbClr val="13AFB7"/>
                </a:solidFill>
                <a:latin typeface="Myriad Pro" panose="020B0503030403020204"/>
              </a:rPr>
              <a:t>79%</a:t>
            </a:r>
            <a:endParaRPr lang="fr-FR" sz="2800" cap="all" dirty="0">
              <a:solidFill>
                <a:schemeClr val="bg2">
                  <a:lumMod val="25000"/>
                </a:schemeClr>
              </a:solidFill>
              <a:latin typeface="Myriad Pro" panose="020B0503030403020204"/>
            </a:endParaRPr>
          </a:p>
        </p:txBody>
      </p:sp>
      <p:pic>
        <p:nvPicPr>
          <p:cNvPr id="19" name="Graphique 18">
            <a:extLst>
              <a:ext uri="{FF2B5EF4-FFF2-40B4-BE49-F238E27FC236}">
                <a16:creationId xmlns:a16="http://schemas.microsoft.com/office/drawing/2014/main" id="{1B35730F-8B1C-0B51-8BF1-9937E1F3BB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657" y="590975"/>
            <a:ext cx="2556000" cy="2556000"/>
          </a:xfrm>
          <a:prstGeom prst="rect">
            <a:avLst/>
          </a:prstGeom>
        </p:spPr>
      </p:pic>
      <p:sp>
        <p:nvSpPr>
          <p:cNvPr id="11" name="ZoneTexte 10">
            <a:extLst>
              <a:ext uri="{FF2B5EF4-FFF2-40B4-BE49-F238E27FC236}">
                <a16:creationId xmlns:a16="http://schemas.microsoft.com/office/drawing/2014/main" id="{C2DA6BD9-B587-DCD7-9DAC-83D61FB95DD0}"/>
              </a:ext>
            </a:extLst>
          </p:cNvPr>
          <p:cNvSpPr txBox="1"/>
          <p:nvPr/>
        </p:nvSpPr>
        <p:spPr>
          <a:xfrm>
            <a:off x="3855790" y="6545351"/>
            <a:ext cx="1205572" cy="276999"/>
          </a:xfrm>
          <a:prstGeom prst="rect">
            <a:avLst/>
          </a:prstGeom>
          <a:noFill/>
        </p:spPr>
        <p:txBody>
          <a:bodyPr wrap="square">
            <a:spAutoFit/>
          </a:bodyPr>
          <a:lstStyle/>
          <a:p>
            <a:r>
              <a:rPr lang="fr-FR" sz="1200" b="1" dirty="0">
                <a:solidFill>
                  <a:srgbClr val="13AFB7"/>
                </a:solidFill>
                <a:latin typeface="Calibri" panose="020F0502020204030204"/>
                <a:ea typeface="Arial Unicode MS" panose="020B0604020202020204" pitchFamily="34" charset="-128"/>
              </a:rPr>
              <a:t>avec le soutien</a:t>
            </a:r>
            <a:endParaRPr lang="fr-FR" sz="1200" dirty="0"/>
          </a:p>
        </p:txBody>
      </p:sp>
      <p:pic>
        <p:nvPicPr>
          <p:cNvPr id="15" name="Image 14" descr="Une image contenant texte&#10;&#10;Description générée automatiquement">
            <a:extLst>
              <a:ext uri="{FF2B5EF4-FFF2-40B4-BE49-F238E27FC236}">
                <a16:creationId xmlns:a16="http://schemas.microsoft.com/office/drawing/2014/main" id="{6791278E-0C72-1C6A-3986-2148306DF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364" y="6323970"/>
            <a:ext cx="1558643" cy="468000"/>
          </a:xfrm>
          <a:prstGeom prst="rect">
            <a:avLst/>
          </a:prstGeom>
        </p:spPr>
      </p:pic>
      <p:sp>
        <p:nvSpPr>
          <p:cNvPr id="17" name="ZoneTexte 16">
            <a:extLst>
              <a:ext uri="{FF2B5EF4-FFF2-40B4-BE49-F238E27FC236}">
                <a16:creationId xmlns:a16="http://schemas.microsoft.com/office/drawing/2014/main" id="{6DD94615-68C1-B135-9358-F5E8B7785041}"/>
              </a:ext>
            </a:extLst>
          </p:cNvPr>
          <p:cNvSpPr txBox="1"/>
          <p:nvPr/>
        </p:nvSpPr>
        <p:spPr>
          <a:xfrm>
            <a:off x="1887716" y="6467091"/>
            <a:ext cx="692638" cy="369332"/>
          </a:xfrm>
          <a:prstGeom prst="rect">
            <a:avLst/>
          </a:prstGeom>
          <a:noFill/>
        </p:spPr>
        <p:txBody>
          <a:bodyPr wrap="square" rtlCol="0">
            <a:spAutoFit/>
          </a:bodyPr>
          <a:lstStyle/>
          <a:p>
            <a:r>
              <a:rPr lang="fr-FR" dirty="0">
                <a:solidFill>
                  <a:srgbClr val="13AFB7"/>
                </a:solidFill>
              </a:rPr>
              <a:t>&amp;</a:t>
            </a:r>
          </a:p>
        </p:txBody>
      </p:sp>
      <p:pic>
        <p:nvPicPr>
          <p:cNvPr id="18" name="Image 17">
            <a:extLst>
              <a:ext uri="{FF2B5EF4-FFF2-40B4-BE49-F238E27FC236}">
                <a16:creationId xmlns:a16="http://schemas.microsoft.com/office/drawing/2014/main" id="{8FFC09E9-7FBB-57FA-6D81-5E2A4051EF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953" y="6505578"/>
            <a:ext cx="1678904" cy="288000"/>
          </a:xfrm>
          <a:prstGeom prst="rect">
            <a:avLst/>
          </a:prstGeom>
          <a:noFill/>
          <a:ln>
            <a:noFill/>
          </a:ln>
        </p:spPr>
      </p:pic>
      <p:pic>
        <p:nvPicPr>
          <p:cNvPr id="21" name="Graphique 20">
            <a:extLst>
              <a:ext uri="{FF2B5EF4-FFF2-40B4-BE49-F238E27FC236}">
                <a16:creationId xmlns:a16="http://schemas.microsoft.com/office/drawing/2014/main" id="{AAA4ABE9-3D84-3C05-580B-E62BCB1005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78374" y="6002681"/>
            <a:ext cx="684000" cy="898747"/>
          </a:xfrm>
          <a:prstGeom prst="rect">
            <a:avLst/>
          </a:prstGeom>
        </p:spPr>
      </p:pic>
      <p:pic>
        <p:nvPicPr>
          <p:cNvPr id="22" name="Image 21" descr="Une image contenant texte&#10;&#10;Description générée automatiquement">
            <a:extLst>
              <a:ext uri="{FF2B5EF4-FFF2-40B4-BE49-F238E27FC236}">
                <a16:creationId xmlns:a16="http://schemas.microsoft.com/office/drawing/2014/main" id="{FBA4248E-2424-22B0-2EB5-38C6651F4F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8958" y="6140692"/>
            <a:ext cx="1116000" cy="647759"/>
          </a:xfrm>
          <a:prstGeom prst="rect">
            <a:avLst/>
          </a:prstGeom>
        </p:spPr>
      </p:pic>
      <p:pic>
        <p:nvPicPr>
          <p:cNvPr id="23" name="Picture 4" descr="Fondation Jean-Jaurès — Wikipédia">
            <a:extLst>
              <a:ext uri="{FF2B5EF4-FFF2-40B4-BE49-F238E27FC236}">
                <a16:creationId xmlns:a16="http://schemas.microsoft.com/office/drawing/2014/main" id="{955B737E-35C9-6A61-E490-B41C5458E2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4958" y="6133948"/>
            <a:ext cx="1008000" cy="676213"/>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DE26F61B-9AFC-A5D8-BF77-01911538F534}"/>
              </a:ext>
            </a:extLst>
          </p:cNvPr>
          <p:cNvSpPr txBox="1"/>
          <p:nvPr/>
        </p:nvSpPr>
        <p:spPr>
          <a:xfrm>
            <a:off x="26162" y="24352"/>
            <a:ext cx="12156314" cy="461665"/>
          </a:xfrm>
          <a:prstGeom prst="rect">
            <a:avLst/>
          </a:prstGeom>
          <a:solidFill>
            <a:schemeClr val="bg1">
              <a:lumMod val="95000"/>
            </a:schemeClr>
          </a:solidFill>
        </p:spPr>
        <p:txBody>
          <a:bodyPr wrap="square">
            <a:spAutoFit/>
          </a:bodyPr>
          <a:lstStyle/>
          <a:p>
            <a:pPr algn="ctr" defTabSz="914323" fontAlgn="t">
              <a:defRPr/>
            </a:pPr>
            <a:r>
              <a:rPr lang="fr-FR" sz="2400" b="1" cap="all" spc="700" dirty="0">
                <a:solidFill>
                  <a:srgbClr val="13AFB7"/>
                </a:solidFill>
                <a:latin typeface="Myriad Pro" panose="020B0503030403020204"/>
                <a:ea typeface="Arial Unicode MS" panose="020B0604020202020204" pitchFamily="34" charset="-128"/>
              </a:rPr>
              <a:t>Les agents du service public et le télétravail</a:t>
            </a:r>
            <a:endParaRPr lang="fr-FR" sz="2400" b="1" cap="small" spc="700" dirty="0">
              <a:solidFill>
                <a:srgbClr val="13AFB7"/>
              </a:solidFill>
              <a:latin typeface="Myriad Pro" panose="020B0503030403020204"/>
              <a:ea typeface="Arial Unicode MS" panose="020B0604020202020204" pitchFamily="34" charset="-128"/>
            </a:endParaRPr>
          </a:p>
        </p:txBody>
      </p:sp>
      <p:sp>
        <p:nvSpPr>
          <p:cNvPr id="13" name="Rectangle 12">
            <a:extLst>
              <a:ext uri="{FF2B5EF4-FFF2-40B4-BE49-F238E27FC236}">
                <a16:creationId xmlns:a16="http://schemas.microsoft.com/office/drawing/2014/main" id="{4E89721C-CE6C-6108-6C0E-FB37F2245E17}"/>
              </a:ext>
            </a:extLst>
          </p:cNvPr>
          <p:cNvSpPr/>
          <p:nvPr/>
        </p:nvSpPr>
        <p:spPr>
          <a:xfrm>
            <a:off x="0" y="-1"/>
            <a:ext cx="12192000" cy="6048000"/>
          </a:xfrm>
          <a:prstGeom prst="rect">
            <a:avLst/>
          </a:prstGeom>
          <a:noFill/>
          <a:ln w="57150">
            <a:solidFill>
              <a:srgbClr val="13A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1" dirty="0"/>
          </a:p>
        </p:txBody>
      </p:sp>
      <p:sp>
        <p:nvSpPr>
          <p:cNvPr id="2" name="ZoneTexte 1">
            <a:extLst>
              <a:ext uri="{FF2B5EF4-FFF2-40B4-BE49-F238E27FC236}">
                <a16:creationId xmlns:a16="http://schemas.microsoft.com/office/drawing/2014/main" id="{1106DEE5-E5C1-9FDC-EB78-8270B8ECDA75}"/>
              </a:ext>
            </a:extLst>
          </p:cNvPr>
          <p:cNvSpPr txBox="1"/>
          <p:nvPr/>
        </p:nvSpPr>
        <p:spPr>
          <a:xfrm>
            <a:off x="10258425" y="608841"/>
            <a:ext cx="1840568" cy="307777"/>
          </a:xfrm>
          <a:prstGeom prst="rect">
            <a:avLst/>
          </a:prstGeom>
          <a:solidFill>
            <a:schemeClr val="accent1">
              <a:lumMod val="75000"/>
            </a:schemeClr>
          </a:solidFill>
        </p:spPr>
        <p:txBody>
          <a:bodyPr wrap="none" rtlCol="0">
            <a:spAutoFit/>
          </a:bodyPr>
          <a:lstStyle/>
          <a:p>
            <a:r>
              <a:rPr lang="fr-FR" sz="1400" b="1" dirty="0">
                <a:solidFill>
                  <a:schemeClr val="bg1"/>
                </a:solidFill>
                <a:latin typeface="Myriad Pro" panose="020B0503030403020204"/>
              </a:rPr>
              <a:t>Base : 1.003 agents </a:t>
            </a:r>
          </a:p>
        </p:txBody>
      </p:sp>
      <p:sp>
        <p:nvSpPr>
          <p:cNvPr id="4" name="ZoneTexte 3">
            <a:extLst>
              <a:ext uri="{FF2B5EF4-FFF2-40B4-BE49-F238E27FC236}">
                <a16:creationId xmlns:a16="http://schemas.microsoft.com/office/drawing/2014/main" id="{55213DAE-7C45-6454-4AF2-EC699DDDB41D}"/>
              </a:ext>
            </a:extLst>
          </p:cNvPr>
          <p:cNvSpPr txBox="1"/>
          <p:nvPr/>
        </p:nvSpPr>
        <p:spPr>
          <a:xfrm>
            <a:off x="7877971" y="1868975"/>
            <a:ext cx="2621104" cy="267723"/>
          </a:xfrm>
          <a:prstGeom prst="wedgeRoundRectCallout">
            <a:avLst>
              <a:gd name="adj1" fmla="val -54780"/>
              <a:gd name="adj2" fmla="val 35073"/>
              <a:gd name="adj3" fmla="val 16667"/>
            </a:avLst>
          </a:prstGeom>
          <a:solidFill>
            <a:schemeClr val="bg1"/>
          </a:solidFill>
          <a:ln w="12700">
            <a:solidFill>
              <a:schemeClr val="bg1">
                <a:lumMod val="50000"/>
              </a:schemeClr>
            </a:solidFill>
            <a:prstDash val="dash"/>
          </a:ln>
        </p:spPr>
        <p:txBody>
          <a:bodyPr wrap="square" lIns="36000" tIns="36000" rIns="0" bIns="36000" rtlCol="0">
            <a:spAutoFit/>
          </a:bodyPr>
          <a:lstStyle/>
          <a:p>
            <a:r>
              <a:rPr lang="fr-FR" sz="1100" dirty="0">
                <a:solidFill>
                  <a:schemeClr val="accent6"/>
                </a:solidFill>
                <a:latin typeface="Myriad Pro" panose="020B0503030403020204"/>
              </a:rPr>
              <a:t>Souhaitent bénéficier du télétravail</a:t>
            </a:r>
            <a:r>
              <a:rPr lang="fr-FR" sz="1100" dirty="0">
                <a:solidFill>
                  <a:srgbClr val="35AA6F"/>
                </a:solidFill>
                <a:latin typeface="Myriad Pro" panose="020B0503030403020204"/>
              </a:rPr>
              <a:t>: 91</a:t>
            </a:r>
            <a:r>
              <a:rPr lang="fr-FR" sz="1100" dirty="0">
                <a:solidFill>
                  <a:schemeClr val="accent6"/>
                </a:solidFill>
                <a:latin typeface="Myriad Pro" panose="020B0503030403020204"/>
              </a:rPr>
              <a:t>%</a:t>
            </a:r>
            <a:endParaRPr lang="fr-FR" sz="1100" dirty="0">
              <a:solidFill>
                <a:srgbClr val="CC3B3B"/>
              </a:solidFill>
              <a:latin typeface="Myriad Pro" panose="020B0503030403020204"/>
            </a:endParaRPr>
          </a:p>
        </p:txBody>
      </p:sp>
      <p:sp>
        <p:nvSpPr>
          <p:cNvPr id="5" name="Rectangle 4">
            <a:extLst>
              <a:ext uri="{FF2B5EF4-FFF2-40B4-BE49-F238E27FC236}">
                <a16:creationId xmlns:a16="http://schemas.microsoft.com/office/drawing/2014/main" id="{21C56068-64C4-230D-2FD1-04E8E15B1B86}"/>
              </a:ext>
            </a:extLst>
          </p:cNvPr>
          <p:cNvSpPr/>
          <p:nvPr/>
        </p:nvSpPr>
        <p:spPr>
          <a:xfrm>
            <a:off x="4690327" y="3185486"/>
            <a:ext cx="2144093" cy="307777"/>
          </a:xfrm>
          <a:prstGeom prst="rect">
            <a:avLst/>
          </a:prstGeom>
        </p:spPr>
        <p:txBody>
          <a:bodyPr wrap="square">
            <a:spAutoFit/>
          </a:bodyPr>
          <a:lstStyle/>
          <a:p>
            <a:pPr defTabSz="914323">
              <a:defRPr/>
            </a:pPr>
            <a:r>
              <a:rPr lang="fr-FR" sz="1400" b="1" i="1" cap="all" dirty="0">
                <a:solidFill>
                  <a:schemeClr val="accent6"/>
                </a:solidFill>
                <a:latin typeface="Myriad Pro" panose="020B0503030403020204"/>
              </a:rPr>
              <a:t>44% OUI tout à fait</a:t>
            </a:r>
          </a:p>
        </p:txBody>
      </p:sp>
    </p:spTree>
    <p:extLst>
      <p:ext uri="{BB962C8B-B14F-4D97-AF65-F5344CB8AC3E}">
        <p14:creationId xmlns:p14="http://schemas.microsoft.com/office/powerpoint/2010/main" val="171675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A32C27D-A26D-19DC-EFC4-20984EC220AE}"/>
              </a:ext>
            </a:extLst>
          </p:cNvPr>
          <p:cNvSpPr>
            <a:spLocks noGrp="1"/>
          </p:cNvSpPr>
          <p:nvPr>
            <p:ph sz="quarter" idx="10"/>
          </p:nvPr>
        </p:nvSpPr>
        <p:spPr>
          <a:xfrm>
            <a:off x="2501660" y="2713037"/>
            <a:ext cx="5785090" cy="1735137"/>
          </a:xfrm>
        </p:spPr>
        <p:txBody>
          <a:bodyPr/>
          <a:lstStyle/>
          <a:p>
            <a:r>
              <a:rPr lang="fr-FR" sz="3600" dirty="0"/>
              <a:t>Et l’impact sur les services et prestations du service public alors ?</a:t>
            </a:r>
          </a:p>
        </p:txBody>
      </p:sp>
    </p:spTree>
    <p:extLst>
      <p:ext uri="{BB962C8B-B14F-4D97-AF65-F5344CB8AC3E}">
        <p14:creationId xmlns:p14="http://schemas.microsoft.com/office/powerpoint/2010/main" val="3999355527"/>
      </p:ext>
    </p:extLst>
  </p:cSld>
  <p:clrMapOvr>
    <a:masterClrMapping/>
  </p:clrMapOvr>
</p:sld>
</file>

<file path=ppt/theme/theme1.xml><?xml version="1.0" encoding="utf-8"?>
<a:theme xmlns:a="http://schemas.openxmlformats.org/drawingml/2006/main" name="Page de garde">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Police par défau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calai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de contenu">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isIsTheEnd1">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isIsTheEnd2">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hapitres sans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ides de contenu">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Synthèse">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DE1E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4951</TotalTime>
  <Words>1059</Words>
  <Application>Microsoft Office PowerPoint</Application>
  <PresentationFormat>Grand écran</PresentationFormat>
  <Paragraphs>162</Paragraphs>
  <Slides>12</Slides>
  <Notes>6</Notes>
  <HiddenSlides>0</HiddenSlides>
  <MMClips>0</MMClips>
  <ScaleCrop>false</ScaleCrop>
  <HeadingPairs>
    <vt:vector size="8" baseType="variant">
      <vt:variant>
        <vt:lpstr>Polices utilisées</vt:lpstr>
      </vt:variant>
      <vt:variant>
        <vt:i4>6</vt:i4>
      </vt:variant>
      <vt:variant>
        <vt:lpstr>Thème</vt:lpstr>
      </vt:variant>
      <vt:variant>
        <vt:i4>9</vt:i4>
      </vt:variant>
      <vt:variant>
        <vt:lpstr>Serveurs OLE incorporés</vt:lpstr>
      </vt:variant>
      <vt:variant>
        <vt:i4>1</vt:i4>
      </vt:variant>
      <vt:variant>
        <vt:lpstr>Titres des diapositives</vt:lpstr>
      </vt:variant>
      <vt:variant>
        <vt:i4>12</vt:i4>
      </vt:variant>
    </vt:vector>
  </HeadingPairs>
  <TitlesOfParts>
    <vt:vector size="28" baseType="lpstr">
      <vt:lpstr>Arial</vt:lpstr>
      <vt:lpstr>Calibri</vt:lpstr>
      <vt:lpstr>Calibri Light</vt:lpstr>
      <vt:lpstr>Georgia</vt:lpstr>
      <vt:lpstr>Myriad Pro</vt:lpstr>
      <vt:lpstr>MyriadPro-Bold</vt:lpstr>
      <vt:lpstr>Page de garde</vt:lpstr>
      <vt:lpstr>Intercalaire</vt:lpstr>
      <vt:lpstr>Slides de contenu</vt:lpstr>
      <vt:lpstr>ThisIsTheEnd1</vt:lpstr>
      <vt:lpstr>ThisIsTheEnd2</vt:lpstr>
      <vt:lpstr>Chapitres sans photo</vt:lpstr>
      <vt:lpstr>Slides de contenu</vt:lpstr>
      <vt:lpstr>6_Synthèse</vt:lpstr>
      <vt:lpstr>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 Pottier</dc:creator>
  <cp:lastModifiedBy>Valentin Heritier</cp:lastModifiedBy>
  <cp:revision>102</cp:revision>
  <dcterms:created xsi:type="dcterms:W3CDTF">2023-03-21T11:15:42Z</dcterms:created>
  <dcterms:modified xsi:type="dcterms:W3CDTF">2023-04-05T09:29:51Z</dcterms:modified>
</cp:coreProperties>
</file>